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228_D21FE609.xml" ContentType="application/vnd.ms-powerpoint.comments+xml"/>
  <Override PartName="/ppt/notesSlides/notesSlide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29"/>
  </p:notesMasterIdLst>
  <p:sldIdLst>
    <p:sldId id="256" r:id="rId5"/>
    <p:sldId id="569" r:id="rId6"/>
    <p:sldId id="570" r:id="rId7"/>
    <p:sldId id="565" r:id="rId8"/>
    <p:sldId id="568" r:id="rId9"/>
    <p:sldId id="552" r:id="rId10"/>
    <p:sldId id="577" r:id="rId11"/>
    <p:sldId id="553" r:id="rId12"/>
    <p:sldId id="576" r:id="rId13"/>
    <p:sldId id="578" r:id="rId14"/>
    <p:sldId id="458" r:id="rId15"/>
    <p:sldId id="459" r:id="rId16"/>
    <p:sldId id="554" r:id="rId17"/>
    <p:sldId id="575" r:id="rId18"/>
    <p:sldId id="583" r:id="rId19"/>
    <p:sldId id="584" r:id="rId20"/>
    <p:sldId id="580" r:id="rId21"/>
    <p:sldId id="585" r:id="rId22"/>
    <p:sldId id="572" r:id="rId23"/>
    <p:sldId id="586" r:id="rId24"/>
    <p:sldId id="579" r:id="rId25"/>
    <p:sldId id="587" r:id="rId26"/>
    <p:sldId id="571" r:id="rId27"/>
    <p:sldId id="573" r:id="rId28"/>
  </p:sldIdLst>
  <p:sldSz cx="18288000" cy="10287000"/>
  <p:notesSz cx="6858000" cy="9144000"/>
  <p:embeddedFontLst>
    <p:embeddedFont>
      <p:font typeface="Open Sans" panose="020B0606030504020204" pitchFamily="34" charset="0"/>
      <p:regular r:id="rId30"/>
      <p:bold r:id="rId31"/>
      <p:italic r:id="rId32"/>
      <p:boldItalic r:id="rId3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9D4BFE0-3B57-7312-E99B-4B76737BFD6D}" name="Maaike Wander" initials="MW" userId="S::maaike.wander@tauw.com::5d9332aa-4a7b-44a5-9f6b-25a657d9f25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A54A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1690C7F-FA4E-4B62-8572-472FF97F2DA6}" v="499" dt="2025-11-13T23:11:42.34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14" autoAdjust="0"/>
    <p:restoredTop sz="89050" autoAdjust="0"/>
  </p:normalViewPr>
  <p:slideViewPr>
    <p:cSldViewPr>
      <p:cViewPr varScale="1">
        <p:scale>
          <a:sx n="66" d="100"/>
          <a:sy n="66" d="100"/>
        </p:scale>
        <p:origin x="936"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4.fntdata"/><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3.fntdata"/><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2.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font" Target="fonts/font1.fntdata"/><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omments/modernComment_228_D21FE609.xml><?xml version="1.0" encoding="utf-8"?>
<p188:cmLst xmlns:a="http://schemas.openxmlformats.org/drawingml/2006/main" xmlns:r="http://schemas.openxmlformats.org/officeDocument/2006/relationships" xmlns:p188="http://schemas.microsoft.com/office/powerpoint/2018/8/main">
  <p188:cm id="{D6376992-9AB8-42A4-9783-497F3B015387}" authorId="{C9D4BFE0-3B57-7312-E99B-4B76737BFD6D}" created="2025-11-04T15:31:16.032">
    <pc:sldMkLst xmlns:pc="http://schemas.microsoft.com/office/powerpoint/2013/main/command">
      <pc:docMk/>
      <pc:sldMk cId="3525305865" sldId="552"/>
    </pc:sldMkLst>
    <p188:txBody>
      <a:bodyPr/>
      <a:lstStyle/>
      <a:p>
        <a:r>
          <a:rPr lang="nl-NL"/>
          <a:t>Deze slide eruit?</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1665BF-CB9C-4776-A33B-F8D1F40DE89B}" type="datetimeFigureOut">
              <a:rPr lang="nl-NL" smtClean="0"/>
              <a:t>17-11-2025</a:t>
            </a:fld>
            <a:endParaRPr lang="nl-N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E10E37-7B38-467B-A779-09AD7565FC4D}" type="slidenum">
              <a:rPr lang="nl-NL" smtClean="0"/>
              <a:t>‹nr.›</a:t>
            </a:fld>
            <a:endParaRPr lang="nl-NL"/>
          </a:p>
        </p:txBody>
      </p:sp>
    </p:spTree>
    <p:extLst>
      <p:ext uri="{BB962C8B-B14F-4D97-AF65-F5344CB8AC3E}">
        <p14:creationId xmlns:p14="http://schemas.microsoft.com/office/powerpoint/2010/main" val="7183268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fld id="{00E10E37-7B38-467B-A779-09AD7565FC4D}" type="slidenum">
              <a:rPr lang="nl-NL" smtClean="0"/>
              <a:t>1</a:t>
            </a:fld>
            <a:endParaRPr lang="nl-NL"/>
          </a:p>
        </p:txBody>
      </p:sp>
    </p:spTree>
    <p:extLst>
      <p:ext uri="{BB962C8B-B14F-4D97-AF65-F5344CB8AC3E}">
        <p14:creationId xmlns:p14="http://schemas.microsoft.com/office/powerpoint/2010/main" val="37789380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fld id="{00E10E37-7B38-467B-A779-09AD7565FC4D}" type="slidenum">
              <a:rPr lang="nl-NL" smtClean="0"/>
              <a:t>4</a:t>
            </a:fld>
            <a:endParaRPr lang="nl-NL"/>
          </a:p>
        </p:txBody>
      </p:sp>
    </p:spTree>
    <p:extLst>
      <p:ext uri="{BB962C8B-B14F-4D97-AF65-F5344CB8AC3E}">
        <p14:creationId xmlns:p14="http://schemas.microsoft.com/office/powerpoint/2010/main" val="31095567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1200" b="0" i="0" kern="1200" dirty="0">
                <a:solidFill>
                  <a:schemeClr val="tx1"/>
                </a:solidFill>
                <a:effectLst/>
                <a:latin typeface="+mn-lt"/>
                <a:ea typeface="+mn-ea"/>
                <a:cs typeface="+mn-cs"/>
              </a:rPr>
              <a:t>uitzonderingen voor o.a. huishoudelijk afval en kleine hoeveelheden (&lt;200 kg afgewerkte olie).</a:t>
            </a:r>
            <a:endParaRPr lang="nl-NL" dirty="0"/>
          </a:p>
        </p:txBody>
      </p:sp>
      <p:sp>
        <p:nvSpPr>
          <p:cNvPr id="4" name="Slide Number Placeholder 3"/>
          <p:cNvSpPr>
            <a:spLocks noGrp="1"/>
          </p:cNvSpPr>
          <p:nvPr>
            <p:ph type="sldNum" sz="quarter" idx="5"/>
          </p:nvPr>
        </p:nvSpPr>
        <p:spPr/>
        <p:txBody>
          <a:bodyPr/>
          <a:lstStyle/>
          <a:p>
            <a:fld id="{00E10E37-7B38-467B-A779-09AD7565FC4D}" type="slidenum">
              <a:rPr lang="nl-NL" smtClean="0"/>
              <a:t>7</a:t>
            </a:fld>
            <a:endParaRPr lang="nl-NL"/>
          </a:p>
        </p:txBody>
      </p:sp>
    </p:spTree>
    <p:extLst>
      <p:ext uri="{BB962C8B-B14F-4D97-AF65-F5344CB8AC3E}">
        <p14:creationId xmlns:p14="http://schemas.microsoft.com/office/powerpoint/2010/main" val="25355928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nl-NL"/>
              <a:t>Klik om stijl te bewerken</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Klikken om de ondertitelstijl van het model te bewerken</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3" name="Vertical Text Placeholder 2"/>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nl-NL"/>
              <a:t>Klik om stijl te bewerken</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ext page no lin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548CFF-E802-AA43-9F8B-57822EA51E39}"/>
              </a:ext>
            </a:extLst>
          </p:cNvPr>
          <p:cNvSpPr>
            <a:spLocks noGrp="1"/>
          </p:cNvSpPr>
          <p:nvPr>
            <p:ph type="title" hasCustomPrompt="1"/>
          </p:nvPr>
        </p:nvSpPr>
        <p:spPr>
          <a:xfrm>
            <a:off x="1377771" y="459521"/>
            <a:ext cx="15773400" cy="857012"/>
          </a:xfrm>
        </p:spPr>
        <p:txBody>
          <a:bodyPr>
            <a:normAutofit/>
          </a:bodyPr>
          <a:lstStyle>
            <a:lvl1pPr>
              <a:defRPr sz="4200" baseline="0"/>
            </a:lvl1pPr>
          </a:lstStyle>
          <a:p>
            <a:r>
              <a:rPr lang="nl-NL" dirty="0"/>
              <a:t>Click </a:t>
            </a:r>
            <a:r>
              <a:rPr lang="nl-NL" dirty="0" err="1"/>
              <a:t>to</a:t>
            </a:r>
            <a:r>
              <a:rPr lang="nl-NL" dirty="0"/>
              <a:t> </a:t>
            </a:r>
            <a:r>
              <a:rPr lang="nl-NL" dirty="0" err="1"/>
              <a:t>add</a:t>
            </a:r>
            <a:r>
              <a:rPr lang="nl-NL" dirty="0"/>
              <a:t> </a:t>
            </a:r>
            <a:r>
              <a:rPr lang="nl-NL" dirty="0" err="1"/>
              <a:t>title</a:t>
            </a:r>
            <a:endParaRPr lang="nl-NL" dirty="0"/>
          </a:p>
        </p:txBody>
      </p:sp>
      <p:sp>
        <p:nvSpPr>
          <p:cNvPr id="6" name="Tijdelijke aanduiding voor voettekst 5">
            <a:extLst>
              <a:ext uri="{FF2B5EF4-FFF2-40B4-BE49-F238E27FC236}">
                <a16:creationId xmlns:a16="http://schemas.microsoft.com/office/drawing/2014/main" id="{4DDBBB7B-5F35-404E-A99E-6E50AD46FA84}"/>
              </a:ext>
            </a:extLst>
          </p:cNvPr>
          <p:cNvSpPr>
            <a:spLocks noGrp="1"/>
          </p:cNvSpPr>
          <p:nvPr>
            <p:ph type="ftr" sz="quarter" idx="11"/>
          </p:nvPr>
        </p:nvSpPr>
        <p:spPr>
          <a:xfrm>
            <a:off x="1414838" y="9289613"/>
            <a:ext cx="13206890" cy="547688"/>
          </a:xfrm>
        </p:spPr>
        <p:txBody>
          <a:bodyPr/>
          <a:lstStyle>
            <a:lvl1pPr>
              <a:defRPr/>
            </a:lvl1pPr>
          </a:lstStyle>
          <a:p>
            <a:endParaRPr lang="nl-NL" dirty="0"/>
          </a:p>
        </p:txBody>
      </p:sp>
      <p:sp>
        <p:nvSpPr>
          <p:cNvPr id="11" name="Tijdelijke aanduiding voor tekst 10">
            <a:extLst>
              <a:ext uri="{FF2B5EF4-FFF2-40B4-BE49-F238E27FC236}">
                <a16:creationId xmlns:a16="http://schemas.microsoft.com/office/drawing/2014/main" id="{C806215A-7DE7-204C-8620-01DE9376B686}"/>
              </a:ext>
            </a:extLst>
          </p:cNvPr>
          <p:cNvSpPr>
            <a:spLocks noGrp="1"/>
          </p:cNvSpPr>
          <p:nvPr>
            <p:ph type="body" sz="quarter" idx="13" hasCustomPrompt="1"/>
          </p:nvPr>
        </p:nvSpPr>
        <p:spPr>
          <a:xfrm>
            <a:off x="1396304" y="1927655"/>
            <a:ext cx="15773400" cy="547688"/>
          </a:xfrm>
        </p:spPr>
        <p:txBody>
          <a:bodyPr>
            <a:noAutofit/>
          </a:bodyPr>
          <a:lstStyle>
            <a:lvl1pPr marL="0" indent="0">
              <a:lnSpc>
                <a:spcPct val="90000"/>
              </a:lnSpc>
              <a:buFontTx/>
              <a:buNone/>
              <a:defRPr sz="3000" b="1" i="0" baseline="0">
                <a:solidFill>
                  <a:srgbClr val="4A54A4"/>
                </a:solidFill>
              </a:defRPr>
            </a:lvl1pPr>
            <a:lvl2pPr marL="685800" indent="0">
              <a:buFontTx/>
              <a:buNone/>
              <a:defRPr sz="3000" baseline="0">
                <a:solidFill>
                  <a:srgbClr val="008BA4"/>
                </a:solidFill>
              </a:defRPr>
            </a:lvl2pPr>
            <a:lvl3pPr marL="1371600" indent="0">
              <a:buFontTx/>
              <a:buNone/>
              <a:defRPr sz="3000" baseline="0">
                <a:solidFill>
                  <a:srgbClr val="008BA4"/>
                </a:solidFill>
              </a:defRPr>
            </a:lvl3pPr>
            <a:lvl4pPr marL="2057400" indent="0">
              <a:buFontTx/>
              <a:buNone/>
              <a:defRPr sz="3000" baseline="0">
                <a:solidFill>
                  <a:srgbClr val="008BA4"/>
                </a:solidFill>
              </a:defRPr>
            </a:lvl4pPr>
            <a:lvl5pPr marL="2743200" indent="0">
              <a:buFontTx/>
              <a:buNone/>
              <a:defRPr sz="3000" baseline="0">
                <a:solidFill>
                  <a:srgbClr val="008BA4"/>
                </a:solidFill>
              </a:defRPr>
            </a:lvl5pPr>
          </a:lstStyle>
          <a:p>
            <a:pPr lvl="0"/>
            <a:r>
              <a:rPr lang="nl-NL" dirty="0"/>
              <a:t>Click </a:t>
            </a:r>
            <a:r>
              <a:rPr lang="nl-NL" dirty="0" err="1"/>
              <a:t>to</a:t>
            </a:r>
            <a:r>
              <a:rPr lang="nl-NL" dirty="0"/>
              <a:t> </a:t>
            </a:r>
            <a:r>
              <a:rPr lang="nl-NL" dirty="0" err="1"/>
              <a:t>add</a:t>
            </a:r>
            <a:r>
              <a:rPr lang="nl-NL" dirty="0"/>
              <a:t> </a:t>
            </a:r>
            <a:r>
              <a:rPr lang="nl-NL" dirty="0" err="1"/>
              <a:t>subtitle</a:t>
            </a:r>
            <a:endParaRPr lang="nl-NL" dirty="0"/>
          </a:p>
        </p:txBody>
      </p:sp>
      <p:pic>
        <p:nvPicPr>
          <p:cNvPr id="13" name="Graphic 12">
            <a:extLst>
              <a:ext uri="{FF2B5EF4-FFF2-40B4-BE49-F238E27FC236}">
                <a16:creationId xmlns:a16="http://schemas.microsoft.com/office/drawing/2014/main" id="{EC25E070-C719-694F-8535-B541886CEBB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7143405" y="6869243"/>
            <a:ext cx="1200809" cy="3300510"/>
          </a:xfrm>
          <a:prstGeom prst="rect">
            <a:avLst/>
          </a:prstGeom>
        </p:spPr>
      </p:pic>
      <p:pic>
        <p:nvPicPr>
          <p:cNvPr id="19" name="Graphic 18">
            <a:extLst>
              <a:ext uri="{FF2B5EF4-FFF2-40B4-BE49-F238E27FC236}">
                <a16:creationId xmlns:a16="http://schemas.microsoft.com/office/drawing/2014/main" id="{1CE99879-4172-384B-882A-C15E533C008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7366041" y="8182206"/>
            <a:ext cx="755534" cy="674583"/>
          </a:xfrm>
          <a:prstGeom prst="rect">
            <a:avLst/>
          </a:prstGeom>
        </p:spPr>
      </p:pic>
      <p:cxnSp>
        <p:nvCxnSpPr>
          <p:cNvPr id="20" name="Rechte verbindingslijn 19">
            <a:extLst>
              <a:ext uri="{FF2B5EF4-FFF2-40B4-BE49-F238E27FC236}">
                <a16:creationId xmlns:a16="http://schemas.microsoft.com/office/drawing/2014/main" id="{B1945CF4-C4AB-3C4E-91CD-FF67D73C021F}"/>
              </a:ext>
            </a:extLst>
          </p:cNvPr>
          <p:cNvCxnSpPr>
            <a:cxnSpLocks/>
          </p:cNvCxnSpPr>
          <p:nvPr userDrawn="1"/>
        </p:nvCxnSpPr>
        <p:spPr>
          <a:xfrm>
            <a:off x="1537520" y="1639014"/>
            <a:ext cx="15482118"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Content Placeholder 4">
            <a:extLst>
              <a:ext uri="{FF2B5EF4-FFF2-40B4-BE49-F238E27FC236}">
                <a16:creationId xmlns:a16="http://schemas.microsoft.com/office/drawing/2014/main" id="{D96C2514-DDF4-4DAC-8EB2-01BC4CCD4A5E}"/>
              </a:ext>
            </a:extLst>
          </p:cNvPr>
          <p:cNvSpPr>
            <a:spLocks noGrp="1"/>
          </p:cNvSpPr>
          <p:nvPr>
            <p:ph sz="quarter" idx="14" hasCustomPrompt="1"/>
          </p:nvPr>
        </p:nvSpPr>
        <p:spPr>
          <a:xfrm>
            <a:off x="1404000" y="2738437"/>
            <a:ext cx="15762600" cy="5334000"/>
          </a:xfrm>
        </p:spPr>
        <p:txBody>
          <a:bodyPr/>
          <a:lstStyle>
            <a:lvl1pPr>
              <a:defRPr/>
            </a:lvl1pPr>
          </a:lstStyle>
          <a:p>
            <a:pPr lvl="0"/>
            <a:r>
              <a:rPr lang="nl-NL"/>
              <a:t>Click here to add text</a:t>
            </a:r>
          </a:p>
          <a:p>
            <a:pPr lvl="1"/>
            <a:endParaRPr lang="nl-NL" dirty="0"/>
          </a:p>
        </p:txBody>
      </p:sp>
      <p:sp>
        <p:nvSpPr>
          <p:cNvPr id="4" name="Slide Number Placeholder 3">
            <a:extLst>
              <a:ext uri="{FF2B5EF4-FFF2-40B4-BE49-F238E27FC236}">
                <a16:creationId xmlns:a16="http://schemas.microsoft.com/office/drawing/2014/main" id="{98820992-62BE-4D9B-B103-FA95F618892B}"/>
              </a:ext>
            </a:extLst>
          </p:cNvPr>
          <p:cNvSpPr>
            <a:spLocks noGrp="1"/>
          </p:cNvSpPr>
          <p:nvPr>
            <p:ph type="sldNum" sz="quarter" idx="16"/>
          </p:nvPr>
        </p:nvSpPr>
        <p:spPr/>
        <p:txBody>
          <a:bodyPr/>
          <a:lstStyle/>
          <a:p>
            <a:fld id="{D38E0D59-3C3C-A240-8AC1-71A64A27DE0E}" type="slidenum">
              <a:rPr lang="nl-NL" smtClean="0"/>
              <a:pPr/>
              <a:t>‹nr.›</a:t>
            </a:fld>
            <a:r>
              <a:rPr lang="nl-NL" dirty="0"/>
              <a:t>.</a:t>
            </a:r>
          </a:p>
        </p:txBody>
      </p:sp>
    </p:spTree>
    <p:extLst>
      <p:ext uri="{BB962C8B-B14F-4D97-AF65-F5344CB8AC3E}">
        <p14:creationId xmlns:p14="http://schemas.microsoft.com/office/powerpoint/2010/main" val="14379020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ext page 2">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548CFF-E802-AA43-9F8B-57822EA51E39}"/>
              </a:ext>
            </a:extLst>
          </p:cNvPr>
          <p:cNvSpPr>
            <a:spLocks noGrp="1"/>
          </p:cNvSpPr>
          <p:nvPr>
            <p:ph type="title" hasCustomPrompt="1"/>
          </p:nvPr>
        </p:nvSpPr>
        <p:spPr>
          <a:xfrm>
            <a:off x="1377771" y="459521"/>
            <a:ext cx="15773400" cy="857012"/>
          </a:xfrm>
        </p:spPr>
        <p:txBody>
          <a:bodyPr>
            <a:normAutofit/>
          </a:bodyPr>
          <a:lstStyle>
            <a:lvl1pPr>
              <a:defRPr sz="4200" baseline="0"/>
            </a:lvl1pPr>
          </a:lstStyle>
          <a:p>
            <a:r>
              <a:rPr lang="nl-NL" dirty="0"/>
              <a:t>Click </a:t>
            </a:r>
            <a:r>
              <a:rPr lang="nl-NL" dirty="0" err="1"/>
              <a:t>to</a:t>
            </a:r>
            <a:r>
              <a:rPr lang="nl-NL" dirty="0"/>
              <a:t> </a:t>
            </a:r>
            <a:r>
              <a:rPr lang="nl-NL" dirty="0" err="1"/>
              <a:t>add</a:t>
            </a:r>
            <a:r>
              <a:rPr lang="nl-NL" dirty="0"/>
              <a:t> </a:t>
            </a:r>
            <a:r>
              <a:rPr lang="nl-NL" dirty="0" err="1"/>
              <a:t>title</a:t>
            </a:r>
            <a:endParaRPr lang="nl-NL" dirty="0"/>
          </a:p>
        </p:txBody>
      </p:sp>
      <p:sp>
        <p:nvSpPr>
          <p:cNvPr id="6" name="Tijdelijke aanduiding voor voettekst 5">
            <a:extLst>
              <a:ext uri="{FF2B5EF4-FFF2-40B4-BE49-F238E27FC236}">
                <a16:creationId xmlns:a16="http://schemas.microsoft.com/office/drawing/2014/main" id="{4DDBBB7B-5F35-404E-A99E-6E50AD46FA84}"/>
              </a:ext>
            </a:extLst>
          </p:cNvPr>
          <p:cNvSpPr>
            <a:spLocks noGrp="1"/>
          </p:cNvSpPr>
          <p:nvPr>
            <p:ph type="ftr" sz="quarter" idx="11"/>
          </p:nvPr>
        </p:nvSpPr>
        <p:spPr>
          <a:xfrm>
            <a:off x="1414838" y="9289613"/>
            <a:ext cx="13206890" cy="547688"/>
          </a:xfrm>
        </p:spPr>
        <p:txBody>
          <a:bodyPr/>
          <a:lstStyle>
            <a:lvl1pPr>
              <a:defRPr/>
            </a:lvl1pPr>
          </a:lstStyle>
          <a:p>
            <a:endParaRPr lang="nl-NL" dirty="0"/>
          </a:p>
        </p:txBody>
      </p:sp>
      <p:sp>
        <p:nvSpPr>
          <p:cNvPr id="11" name="Tijdelijke aanduiding voor tekst 10">
            <a:extLst>
              <a:ext uri="{FF2B5EF4-FFF2-40B4-BE49-F238E27FC236}">
                <a16:creationId xmlns:a16="http://schemas.microsoft.com/office/drawing/2014/main" id="{C806215A-7DE7-204C-8620-01DE9376B686}"/>
              </a:ext>
            </a:extLst>
          </p:cNvPr>
          <p:cNvSpPr>
            <a:spLocks noGrp="1"/>
          </p:cNvSpPr>
          <p:nvPr>
            <p:ph type="body" sz="quarter" idx="13" hasCustomPrompt="1"/>
          </p:nvPr>
        </p:nvSpPr>
        <p:spPr>
          <a:xfrm>
            <a:off x="1396304" y="1927655"/>
            <a:ext cx="15773400" cy="547688"/>
          </a:xfrm>
        </p:spPr>
        <p:txBody>
          <a:bodyPr>
            <a:noAutofit/>
          </a:bodyPr>
          <a:lstStyle>
            <a:lvl1pPr marL="0" indent="0">
              <a:lnSpc>
                <a:spcPct val="90000"/>
              </a:lnSpc>
              <a:buFontTx/>
              <a:buNone/>
              <a:defRPr sz="3000" b="1" i="0" baseline="0">
                <a:solidFill>
                  <a:srgbClr val="4A54A4"/>
                </a:solidFill>
              </a:defRPr>
            </a:lvl1pPr>
            <a:lvl2pPr marL="685800" indent="0">
              <a:buFontTx/>
              <a:buNone/>
              <a:defRPr sz="3000" baseline="0">
                <a:solidFill>
                  <a:srgbClr val="008BA4"/>
                </a:solidFill>
              </a:defRPr>
            </a:lvl2pPr>
            <a:lvl3pPr marL="1371600" indent="0">
              <a:buFontTx/>
              <a:buNone/>
              <a:defRPr sz="3000" baseline="0">
                <a:solidFill>
                  <a:srgbClr val="008BA4"/>
                </a:solidFill>
              </a:defRPr>
            </a:lvl3pPr>
            <a:lvl4pPr marL="2057400" indent="0">
              <a:buFontTx/>
              <a:buNone/>
              <a:defRPr sz="3000" baseline="0">
                <a:solidFill>
                  <a:srgbClr val="008BA4"/>
                </a:solidFill>
              </a:defRPr>
            </a:lvl4pPr>
            <a:lvl5pPr marL="2743200" indent="0">
              <a:buFontTx/>
              <a:buNone/>
              <a:defRPr sz="3000" baseline="0">
                <a:solidFill>
                  <a:srgbClr val="008BA4"/>
                </a:solidFill>
              </a:defRPr>
            </a:lvl5pPr>
          </a:lstStyle>
          <a:p>
            <a:pPr lvl="0"/>
            <a:r>
              <a:rPr lang="nl-NL" dirty="0"/>
              <a:t>Click </a:t>
            </a:r>
            <a:r>
              <a:rPr lang="nl-NL" dirty="0" err="1"/>
              <a:t>to</a:t>
            </a:r>
            <a:r>
              <a:rPr lang="nl-NL" dirty="0"/>
              <a:t> </a:t>
            </a:r>
            <a:r>
              <a:rPr lang="nl-NL" dirty="0" err="1"/>
              <a:t>add</a:t>
            </a:r>
            <a:r>
              <a:rPr lang="nl-NL" dirty="0"/>
              <a:t> </a:t>
            </a:r>
            <a:r>
              <a:rPr lang="nl-NL" dirty="0" err="1"/>
              <a:t>subtitle</a:t>
            </a:r>
            <a:endParaRPr lang="nl-NL" dirty="0"/>
          </a:p>
        </p:txBody>
      </p:sp>
      <p:pic>
        <p:nvPicPr>
          <p:cNvPr id="13" name="Graphic 12">
            <a:extLst>
              <a:ext uri="{FF2B5EF4-FFF2-40B4-BE49-F238E27FC236}">
                <a16:creationId xmlns:a16="http://schemas.microsoft.com/office/drawing/2014/main" id="{EC25E070-C719-694F-8535-B541886CEBB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7143405" y="6869243"/>
            <a:ext cx="1200809" cy="3300510"/>
          </a:xfrm>
          <a:prstGeom prst="rect">
            <a:avLst/>
          </a:prstGeom>
        </p:spPr>
      </p:pic>
      <p:cxnSp>
        <p:nvCxnSpPr>
          <p:cNvPr id="15" name="Rechte verbindingslijn 14">
            <a:extLst>
              <a:ext uri="{FF2B5EF4-FFF2-40B4-BE49-F238E27FC236}">
                <a16:creationId xmlns:a16="http://schemas.microsoft.com/office/drawing/2014/main" id="{39D74D6E-786D-8640-AD83-999A5F28E4B5}"/>
              </a:ext>
            </a:extLst>
          </p:cNvPr>
          <p:cNvCxnSpPr>
            <a:cxnSpLocks/>
          </p:cNvCxnSpPr>
          <p:nvPr userDrawn="1"/>
        </p:nvCxnSpPr>
        <p:spPr>
          <a:xfrm>
            <a:off x="1537520" y="8519498"/>
            <a:ext cx="15482118" cy="0"/>
          </a:xfrm>
          <a:prstGeom prst="line">
            <a:avLst/>
          </a:prstGeom>
        </p:spPr>
        <p:style>
          <a:lnRef idx="1">
            <a:schemeClr val="accent1"/>
          </a:lnRef>
          <a:fillRef idx="0">
            <a:schemeClr val="accent1"/>
          </a:fillRef>
          <a:effectRef idx="0">
            <a:schemeClr val="accent1"/>
          </a:effectRef>
          <a:fontRef idx="minor">
            <a:schemeClr val="tx1"/>
          </a:fontRef>
        </p:style>
      </p:cxnSp>
      <p:pic>
        <p:nvPicPr>
          <p:cNvPr id="19" name="Graphic 18">
            <a:extLst>
              <a:ext uri="{FF2B5EF4-FFF2-40B4-BE49-F238E27FC236}">
                <a16:creationId xmlns:a16="http://schemas.microsoft.com/office/drawing/2014/main" id="{1CE99879-4172-384B-882A-C15E533C008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7366041" y="8182206"/>
            <a:ext cx="755534" cy="674583"/>
          </a:xfrm>
          <a:prstGeom prst="rect">
            <a:avLst/>
          </a:prstGeom>
        </p:spPr>
      </p:pic>
      <p:cxnSp>
        <p:nvCxnSpPr>
          <p:cNvPr id="20" name="Rechte verbindingslijn 19">
            <a:extLst>
              <a:ext uri="{FF2B5EF4-FFF2-40B4-BE49-F238E27FC236}">
                <a16:creationId xmlns:a16="http://schemas.microsoft.com/office/drawing/2014/main" id="{B1945CF4-C4AB-3C4E-91CD-FF67D73C021F}"/>
              </a:ext>
            </a:extLst>
          </p:cNvPr>
          <p:cNvCxnSpPr>
            <a:cxnSpLocks/>
          </p:cNvCxnSpPr>
          <p:nvPr userDrawn="1"/>
        </p:nvCxnSpPr>
        <p:spPr>
          <a:xfrm>
            <a:off x="1537520" y="1639014"/>
            <a:ext cx="15482118"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Content Placeholder 4">
            <a:extLst>
              <a:ext uri="{FF2B5EF4-FFF2-40B4-BE49-F238E27FC236}">
                <a16:creationId xmlns:a16="http://schemas.microsoft.com/office/drawing/2014/main" id="{D96C2514-DDF4-4DAC-8EB2-01BC4CCD4A5E}"/>
              </a:ext>
            </a:extLst>
          </p:cNvPr>
          <p:cNvSpPr>
            <a:spLocks noGrp="1"/>
          </p:cNvSpPr>
          <p:nvPr>
            <p:ph sz="quarter" idx="14" hasCustomPrompt="1"/>
          </p:nvPr>
        </p:nvSpPr>
        <p:spPr>
          <a:xfrm>
            <a:off x="1404000" y="2738437"/>
            <a:ext cx="15762600" cy="5334000"/>
          </a:xfrm>
        </p:spPr>
        <p:txBody>
          <a:bodyPr/>
          <a:lstStyle>
            <a:lvl1pPr>
              <a:defRPr/>
            </a:lvl1pPr>
          </a:lstStyle>
          <a:p>
            <a:pPr lvl="0"/>
            <a:r>
              <a:rPr lang="nl-NL"/>
              <a:t>Click here to add text</a:t>
            </a:r>
          </a:p>
          <a:p>
            <a:pPr lvl="1"/>
            <a:endParaRPr lang="nl-NL" dirty="0"/>
          </a:p>
        </p:txBody>
      </p:sp>
      <p:sp>
        <p:nvSpPr>
          <p:cNvPr id="4" name="Slide Number Placeholder 3">
            <a:extLst>
              <a:ext uri="{FF2B5EF4-FFF2-40B4-BE49-F238E27FC236}">
                <a16:creationId xmlns:a16="http://schemas.microsoft.com/office/drawing/2014/main" id="{2192231C-40C8-43CD-8AE1-D244898A4A75}"/>
              </a:ext>
            </a:extLst>
          </p:cNvPr>
          <p:cNvSpPr>
            <a:spLocks noGrp="1"/>
          </p:cNvSpPr>
          <p:nvPr>
            <p:ph type="sldNum" sz="quarter" idx="16"/>
          </p:nvPr>
        </p:nvSpPr>
        <p:spPr/>
        <p:txBody>
          <a:bodyPr/>
          <a:lstStyle/>
          <a:p>
            <a:fld id="{D38E0D59-3C3C-A240-8AC1-71A64A27DE0E}" type="slidenum">
              <a:rPr lang="nl-NL" smtClean="0"/>
              <a:pPr/>
              <a:t>‹nr.›</a:t>
            </a:fld>
            <a:r>
              <a:rPr lang="nl-NL" dirty="0"/>
              <a:t>.</a:t>
            </a:r>
          </a:p>
        </p:txBody>
      </p:sp>
    </p:spTree>
    <p:extLst>
      <p:ext uri="{BB962C8B-B14F-4D97-AF65-F5344CB8AC3E}">
        <p14:creationId xmlns:p14="http://schemas.microsoft.com/office/powerpoint/2010/main" val="8797846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3" name="Content Placeholder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nl-NL"/>
              <a:t>Klik om stijl te bewerken</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1D8BD707-D9CF-40AE-B4C6-C98DA3205C09}" type="datetimeFigureOut">
              <a:rPr lang="en-US" smtClean="0"/>
              <a:pPr/>
              <a:t>11/17/2025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l-NL"/>
              <a:t>Klik om stijl te bewerken</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11/17/2025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11/17/2025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nl-NL"/>
              <a:t>Klik om stijl te bewerken</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1D8BD707-D9CF-40AE-B4C6-C98DA3205C09}" type="datetimeFigureOut">
              <a:rPr lang="en-US" smtClean="0"/>
              <a:pPr/>
              <a:t>11/17/2025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nl-NL"/>
              <a:t>Klik om stijl te bewerken</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1D8BD707-D9CF-40AE-B4C6-C98DA3205C09}" type="datetimeFigureOut">
              <a:rPr lang="en-US" smtClean="0"/>
              <a:pPr/>
              <a:t>11/17/2025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a:t>Klik om stijl te bewerken</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11/17/2025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‹nr.›</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hyperlink" Target="https://lap3.nl/publish/pages/230362/leidraad-informatieverplichting-zzs-besluit-melden-v20250623.pdf" TargetMode="Externa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hyperlink" Target="http://www.tauw.nl/seveso" TargetMode="External"/><Relationship Id="rId3" Type="http://schemas.openxmlformats.org/officeDocument/2006/relationships/image" Target="../media/image9.png"/><Relationship Id="rId7" Type="http://schemas.openxmlformats.org/officeDocument/2006/relationships/image" Target="../media/image19.svg"/><Relationship Id="rId12" Type="http://schemas.openxmlformats.org/officeDocument/2006/relationships/image" Target="../media/image24.jpe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23.svg"/><Relationship Id="rId5" Type="http://schemas.openxmlformats.org/officeDocument/2006/relationships/image" Target="../media/image17.sv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sv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www.lma.nl/" TargetMode="External"/><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wetten.overheid.nl/BWBR0003245/2025-01-01#Hoofdstuk10_Titeldeel10.6_Paragraaf10.6.1_Artikel10.37" TargetMode="External"/><Relationship Id="rId2" Type="http://schemas.microsoft.com/office/2018/10/relationships/comments" Target="../comments/modernComment_228_D21FE609.xml"/><Relationship Id="rId1" Type="http://schemas.openxmlformats.org/officeDocument/2006/relationships/slideLayout" Target="../slideLayouts/slideLayout13.xml"/><Relationship Id="rId4" Type="http://schemas.openxmlformats.org/officeDocument/2006/relationships/hyperlink" Target="https://wetten.overheid.nl/BWBR0003245/2025-01-01#Hoofdstuk10_Titeldeel10.6_Paragraaf10.6.1_Artikel10.39"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wetten.overheid.nl/jci1.3:c:BWBR0003245&amp;artikel=10.39&amp;g=2025-11-03&amp;z=2025-11-03" TargetMode="External"/><Relationship Id="rId2" Type="http://schemas.openxmlformats.org/officeDocument/2006/relationships/hyperlink" Target="https://wetten.overheid.nl/jci1.3:c:BWBR0041330&amp;bijlage=I&amp;g=2025-11-03&amp;z=2025-11-03" TargetMode="External"/><Relationship Id="rId1" Type="http://schemas.openxmlformats.org/officeDocument/2006/relationships/slideLayout" Target="../slideLayouts/slideLayout13.xml"/><Relationship Id="rId5" Type="http://schemas.openxmlformats.org/officeDocument/2006/relationships/hyperlink" Target="https://wetten.overheid.nl/jci1.3:c:BWBR0041330&amp;artikel=5.23&amp;g=2025-11-03&amp;z=2025-11-03" TargetMode="External"/><Relationship Id="rId4" Type="http://schemas.openxmlformats.org/officeDocument/2006/relationships/hyperlink" Target="https://wetten.overheid.nl/jci1.3:c:BWBR0037885&amp;artikel=5.1&amp;g=2025-11-03&amp;z=2025-11-03"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EFBC860-94FF-2CCB-9C94-F3942A218841}"/>
              </a:ext>
            </a:extLst>
          </p:cNvPr>
          <p:cNvPicPr>
            <a:picLocks noChangeAspect="1"/>
          </p:cNvPicPr>
          <p:nvPr/>
        </p:nvPicPr>
        <p:blipFill>
          <a:blip r:embed="rId3"/>
          <a:stretch>
            <a:fillRect/>
          </a:stretch>
        </p:blipFill>
        <p:spPr>
          <a:xfrm>
            <a:off x="0" y="7058679"/>
            <a:ext cx="18288000" cy="3228321"/>
          </a:xfrm>
          <a:prstGeom prst="rect">
            <a:avLst/>
          </a:prstGeom>
        </p:spPr>
      </p:pic>
      <p:sp>
        <p:nvSpPr>
          <p:cNvPr id="3" name="TextBox 2">
            <a:extLst>
              <a:ext uri="{FF2B5EF4-FFF2-40B4-BE49-F238E27FC236}">
                <a16:creationId xmlns:a16="http://schemas.microsoft.com/office/drawing/2014/main" id="{E4C593B6-7D93-E56D-7311-4FB78D5C0420}"/>
              </a:ext>
            </a:extLst>
          </p:cNvPr>
          <p:cNvSpPr txBox="1"/>
          <p:nvPr/>
        </p:nvSpPr>
        <p:spPr>
          <a:xfrm>
            <a:off x="2591272" y="2839244"/>
            <a:ext cx="13321480" cy="5909310"/>
          </a:xfrm>
          <a:prstGeom prst="rect">
            <a:avLst/>
          </a:prstGeom>
          <a:noFill/>
        </p:spPr>
        <p:txBody>
          <a:bodyPr wrap="square">
            <a:spAutoFit/>
          </a:bodyPr>
          <a:lstStyle/>
          <a:p>
            <a:r>
              <a:rPr lang="nl-NL" sz="5400" dirty="0"/>
              <a:t>Nieuwe ZZS-meldplicht per 1 juli 2025: </a:t>
            </a:r>
          </a:p>
          <a:p>
            <a:r>
              <a:rPr lang="nl-NL" sz="5400" dirty="0"/>
              <a:t>Bent u er klaar voor? </a:t>
            </a:r>
          </a:p>
          <a:p>
            <a:endParaRPr lang="nl-NL" sz="5400" dirty="0"/>
          </a:p>
          <a:p>
            <a:r>
              <a:rPr lang="nl-NL" sz="4000" i="1" dirty="0"/>
              <a:t>Van regel naar realiteit in de afvalketen</a:t>
            </a:r>
          </a:p>
          <a:p>
            <a:endParaRPr lang="nl-NL" sz="4000" i="1" dirty="0"/>
          </a:p>
          <a:p>
            <a:endParaRPr lang="nl-NL" sz="4000" i="1" dirty="0"/>
          </a:p>
          <a:p>
            <a:r>
              <a:rPr lang="nl-NL" sz="3200" dirty="0"/>
              <a:t>Maaike Wander</a:t>
            </a:r>
          </a:p>
          <a:p>
            <a:r>
              <a:rPr lang="nl-NL" sz="3200" dirty="0"/>
              <a:t>Senior adviseur circulaire economie en duurzaamheid</a:t>
            </a:r>
          </a:p>
          <a:p>
            <a:r>
              <a:rPr lang="nl-NL" sz="3200" dirty="0"/>
              <a:t>TAUW</a:t>
            </a:r>
          </a:p>
        </p:txBody>
      </p:sp>
      <p:pic>
        <p:nvPicPr>
          <p:cNvPr id="5" name="Picture 4">
            <a:extLst>
              <a:ext uri="{FF2B5EF4-FFF2-40B4-BE49-F238E27FC236}">
                <a16:creationId xmlns:a16="http://schemas.microsoft.com/office/drawing/2014/main" id="{B14CF4B9-1C6E-2F74-561B-AD4CA456D2CF}"/>
              </a:ext>
            </a:extLst>
          </p:cNvPr>
          <p:cNvPicPr>
            <a:picLocks noChangeAspect="1"/>
          </p:cNvPicPr>
          <p:nvPr/>
        </p:nvPicPr>
        <p:blipFill>
          <a:blip r:embed="rId4"/>
          <a:stretch>
            <a:fillRect/>
          </a:stretch>
        </p:blipFill>
        <p:spPr>
          <a:xfrm>
            <a:off x="11448256" y="751012"/>
            <a:ext cx="4057680" cy="131446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AAF804-F981-CFD0-E4D1-F6AFAE62F692}"/>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C7805F96-9E2D-D4C1-C474-7F0F794A0A7E}"/>
              </a:ext>
            </a:extLst>
          </p:cNvPr>
          <p:cNvPicPr>
            <a:picLocks noChangeAspect="1"/>
          </p:cNvPicPr>
          <p:nvPr/>
        </p:nvPicPr>
        <p:blipFill>
          <a:blip r:embed="rId2"/>
          <a:stretch>
            <a:fillRect/>
          </a:stretch>
        </p:blipFill>
        <p:spPr>
          <a:xfrm>
            <a:off x="0" y="7058679"/>
            <a:ext cx="18288000" cy="3228321"/>
          </a:xfrm>
          <a:prstGeom prst="rect">
            <a:avLst/>
          </a:prstGeom>
        </p:spPr>
      </p:pic>
      <p:sp>
        <p:nvSpPr>
          <p:cNvPr id="6" name="Content Placeholder 3">
            <a:extLst>
              <a:ext uri="{FF2B5EF4-FFF2-40B4-BE49-F238E27FC236}">
                <a16:creationId xmlns:a16="http://schemas.microsoft.com/office/drawing/2014/main" id="{835F4BE7-B842-5B1F-FFAD-AEECA93CA20B}"/>
              </a:ext>
            </a:extLst>
          </p:cNvPr>
          <p:cNvSpPr txBox="1">
            <a:spLocks/>
          </p:cNvSpPr>
          <p:nvPr/>
        </p:nvSpPr>
        <p:spPr>
          <a:xfrm>
            <a:off x="1404000" y="2738437"/>
            <a:ext cx="15762600" cy="5334000"/>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nl-NL" sz="2700" dirty="0"/>
          </a:p>
        </p:txBody>
      </p:sp>
      <p:sp>
        <p:nvSpPr>
          <p:cNvPr id="8" name="Text Placeholder 2">
            <a:extLst>
              <a:ext uri="{FF2B5EF4-FFF2-40B4-BE49-F238E27FC236}">
                <a16:creationId xmlns:a16="http://schemas.microsoft.com/office/drawing/2014/main" id="{2492E8A2-9880-B493-D1C5-569CC6611C80}"/>
              </a:ext>
            </a:extLst>
          </p:cNvPr>
          <p:cNvSpPr txBox="1">
            <a:spLocks/>
          </p:cNvSpPr>
          <p:nvPr/>
        </p:nvSpPr>
        <p:spPr>
          <a:xfrm>
            <a:off x="1396304" y="1927655"/>
            <a:ext cx="15773400" cy="547688"/>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nl-NL" sz="3000" b="1" dirty="0">
                <a:solidFill>
                  <a:srgbClr val="4A54A4"/>
                </a:solidFill>
              </a:rPr>
              <a:t>Wat betekent dit in de praktijk? Kernpunten</a:t>
            </a:r>
          </a:p>
        </p:txBody>
      </p:sp>
      <p:sp>
        <p:nvSpPr>
          <p:cNvPr id="5" name="Content Placeholder 4">
            <a:extLst>
              <a:ext uri="{FF2B5EF4-FFF2-40B4-BE49-F238E27FC236}">
                <a16:creationId xmlns:a16="http://schemas.microsoft.com/office/drawing/2014/main" id="{8522B071-2927-492B-8C3A-279C19DF4AB4}"/>
              </a:ext>
            </a:extLst>
          </p:cNvPr>
          <p:cNvSpPr txBox="1">
            <a:spLocks/>
          </p:cNvSpPr>
          <p:nvPr/>
        </p:nvSpPr>
        <p:spPr>
          <a:xfrm>
            <a:off x="1396304" y="2551211"/>
            <a:ext cx="15762600" cy="5808133"/>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nl-NL" sz="2800" dirty="0"/>
              <a:t>Formeel dient een aanbieder </a:t>
            </a:r>
            <a:r>
              <a:rPr lang="nl-NL" sz="2800" i="1" dirty="0"/>
              <a:t>alle</a:t>
            </a:r>
            <a:r>
              <a:rPr lang="nl-NL" sz="2800" dirty="0"/>
              <a:t> namen te verstrekken van de ZZS die genoemd staan in de milieuvergunning en/of Vermijdings- en Reductieprogramma (VRP) van de bedrijven waar het afval vrijkomt. </a:t>
            </a:r>
          </a:p>
          <a:p>
            <a:r>
              <a:rPr lang="nl-NL" sz="2800" dirty="0"/>
              <a:t>Ook als een afvalbedrijf een afvalstof doorzet naar een volgend afvalbedrijf, moet het daarbij de namen doorgeven van de ZZS die verstrekt zijn door de vorige ontdoener(s) van de afvalstof.</a:t>
            </a:r>
          </a:p>
          <a:p>
            <a:endParaRPr lang="nl-NL" sz="2800" dirty="0"/>
          </a:p>
          <a:p>
            <a:r>
              <a:rPr lang="nl-NL" sz="2800" dirty="0"/>
              <a:t>Gevolg: mogelijk wordt er </a:t>
            </a:r>
            <a:r>
              <a:rPr lang="nl-NL" sz="2800" i="1" dirty="0"/>
              <a:t>veel niet relevante informatie </a:t>
            </a:r>
            <a:r>
              <a:rPr lang="nl-NL" sz="2800" dirty="0"/>
              <a:t>gedeeld in de keten. Als een ZZS in een ander onderdeel of proces van het bedrijf voorkomt dan waar de afvalstof vandaan komt, is de ZZS immers niet in de afvalstof te verwachten.</a:t>
            </a:r>
          </a:p>
          <a:p>
            <a:pPr marL="0" indent="0">
              <a:buFont typeface="Arial" pitchFamily="34" charset="0"/>
              <a:buNone/>
            </a:pPr>
            <a:endParaRPr lang="nl-NL" sz="2800" dirty="0"/>
          </a:p>
          <a:p>
            <a:pPr marL="0" indent="0">
              <a:buFont typeface="Arial" pitchFamily="34" charset="0"/>
              <a:buNone/>
            </a:pPr>
            <a:r>
              <a:rPr lang="nl-NL" sz="2800" dirty="0"/>
              <a:t>Doel:</a:t>
            </a:r>
          </a:p>
          <a:p>
            <a:r>
              <a:rPr lang="nl-NL" sz="2800" dirty="0"/>
              <a:t>Aanzet geven voor de aanpak van het informatietekort over ZZS in afval</a:t>
            </a:r>
          </a:p>
        </p:txBody>
      </p:sp>
    </p:spTree>
    <p:extLst>
      <p:ext uri="{BB962C8B-B14F-4D97-AF65-F5344CB8AC3E}">
        <p14:creationId xmlns:p14="http://schemas.microsoft.com/office/powerpoint/2010/main" val="27476499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38C0024-F78B-4E95-AC80-93C7A3AD5FC1}"/>
              </a:ext>
            </a:extLst>
          </p:cNvPr>
          <p:cNvSpPr>
            <a:spLocks noGrp="1"/>
          </p:cNvSpPr>
          <p:nvPr>
            <p:ph type="body" sz="quarter" idx="13"/>
          </p:nvPr>
        </p:nvSpPr>
        <p:spPr/>
        <p:txBody>
          <a:bodyPr/>
          <a:lstStyle/>
          <a:p>
            <a:r>
              <a:rPr lang="nl-NL" dirty="0"/>
              <a:t>Wat betekent dit in de praktijk? Mogelijke problemen</a:t>
            </a:r>
          </a:p>
        </p:txBody>
      </p:sp>
      <p:sp>
        <p:nvSpPr>
          <p:cNvPr id="5" name="Content Placeholder 4">
            <a:extLst>
              <a:ext uri="{FF2B5EF4-FFF2-40B4-BE49-F238E27FC236}">
                <a16:creationId xmlns:a16="http://schemas.microsoft.com/office/drawing/2014/main" id="{4F8E4EE7-753F-4578-B386-3C21715D0A33}"/>
              </a:ext>
            </a:extLst>
          </p:cNvPr>
          <p:cNvSpPr>
            <a:spLocks noGrp="1"/>
          </p:cNvSpPr>
          <p:nvPr>
            <p:ph sz="quarter" idx="14"/>
          </p:nvPr>
        </p:nvSpPr>
        <p:spPr/>
        <p:txBody>
          <a:bodyPr>
            <a:normAutofit/>
          </a:bodyPr>
          <a:lstStyle/>
          <a:p>
            <a:r>
              <a:rPr lang="nl-NL" sz="2700" dirty="0"/>
              <a:t>Bij een melding van een ZZS zal de verwerker van de afvalstof zich de vraag stellen of de ZZS in zijn bedrijfsproces risico’s kan opleveren. </a:t>
            </a:r>
          </a:p>
          <a:p>
            <a:r>
              <a:rPr lang="nl-NL" sz="2700" dirty="0"/>
              <a:t>Als de verwerker die mogelijkheid ziet, kan hij aanvullende informatie nodig hebben. Hij neemt dit dan op met de ontdoener. </a:t>
            </a:r>
          </a:p>
          <a:p>
            <a:r>
              <a:rPr lang="nl-NL" sz="2700" dirty="0"/>
              <a:t>Het kan zijn dat de ontdoener de benodigde informatie al heeft. </a:t>
            </a:r>
          </a:p>
          <a:p>
            <a:r>
              <a:rPr lang="nl-NL" sz="2700" dirty="0"/>
              <a:t>Het kan ook zijn dat er nog onderzoek nodig is, bijvoorbeeld chemische analyse. </a:t>
            </a:r>
          </a:p>
          <a:p>
            <a:r>
              <a:rPr lang="nl-NL" sz="2700" dirty="0"/>
              <a:t>Over de kosten die daarmee gemoeid zijn, zegt de toelichting bij de wijziging van het Besluit melden (in paragraaf 7.2.2): </a:t>
            </a:r>
          </a:p>
          <a:p>
            <a:pPr marL="0" indent="0">
              <a:buNone/>
            </a:pPr>
            <a:r>
              <a:rPr lang="nl-NL" sz="2700" dirty="0"/>
              <a:t>	“</a:t>
            </a:r>
            <a:r>
              <a:rPr lang="nl-NL" sz="2700" i="1" dirty="0"/>
              <a:t>Vanuit het principe «de vervuiler betaalt» behoren de kosten voor het verkrijgen van benodigde extra 	informatie door de ontdoener gedragen te worden”.</a:t>
            </a:r>
          </a:p>
        </p:txBody>
      </p:sp>
    </p:spTree>
    <p:extLst>
      <p:ext uri="{BB962C8B-B14F-4D97-AF65-F5344CB8AC3E}">
        <p14:creationId xmlns:p14="http://schemas.microsoft.com/office/powerpoint/2010/main" val="23455829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38C0024-F78B-4E95-AC80-93C7A3AD5FC1}"/>
              </a:ext>
            </a:extLst>
          </p:cNvPr>
          <p:cNvSpPr>
            <a:spLocks noGrp="1"/>
          </p:cNvSpPr>
          <p:nvPr>
            <p:ph type="body" sz="quarter" idx="13"/>
          </p:nvPr>
        </p:nvSpPr>
        <p:spPr/>
        <p:txBody>
          <a:bodyPr/>
          <a:lstStyle/>
          <a:p>
            <a:r>
              <a:rPr lang="nl-NL" dirty="0"/>
              <a:t>Wat zijn de consequenties?</a:t>
            </a:r>
          </a:p>
        </p:txBody>
      </p:sp>
      <p:sp>
        <p:nvSpPr>
          <p:cNvPr id="5" name="Content Placeholder 4">
            <a:extLst>
              <a:ext uri="{FF2B5EF4-FFF2-40B4-BE49-F238E27FC236}">
                <a16:creationId xmlns:a16="http://schemas.microsoft.com/office/drawing/2014/main" id="{4F8E4EE7-753F-4578-B386-3C21715D0A33}"/>
              </a:ext>
            </a:extLst>
          </p:cNvPr>
          <p:cNvSpPr>
            <a:spLocks noGrp="1"/>
          </p:cNvSpPr>
          <p:nvPr>
            <p:ph sz="quarter" idx="14"/>
          </p:nvPr>
        </p:nvSpPr>
        <p:spPr/>
        <p:txBody>
          <a:bodyPr>
            <a:noAutofit/>
          </a:bodyPr>
          <a:lstStyle/>
          <a:p>
            <a:r>
              <a:rPr lang="nl-NL" sz="2700" dirty="0"/>
              <a:t>Veel bedrijven hebben </a:t>
            </a:r>
            <a:r>
              <a:rPr lang="nl-NL" sz="2700" i="1" dirty="0"/>
              <a:t>onvoldoende expertise </a:t>
            </a:r>
            <a:r>
              <a:rPr lang="nl-NL" sz="2700" dirty="0"/>
              <a:t>over ZZS in hun afval. Informatieplicht leidt tot inschakelen specialistische bureaus. Het is onzeker of dit informatie oplevert die voor afvalverwerkers bruikbaar is om milieuvervuiling met ZZS te voorkomen. </a:t>
            </a:r>
          </a:p>
          <a:p>
            <a:r>
              <a:rPr lang="nl-NL" sz="2700" dirty="0"/>
              <a:t>Afvalverwerkende bedrijven en bevoegd gezag hebben nog </a:t>
            </a:r>
            <a:r>
              <a:rPr lang="nl-NL" sz="2700" i="1" dirty="0"/>
              <a:t>te weinig ervaring </a:t>
            </a:r>
            <a:r>
              <a:rPr lang="nl-NL" sz="2700" dirty="0"/>
              <a:t>met de aanpak van ZZS in afval. Invoering van brede en vergaande regulering van informatieverstrekking kan leiden tot grote risico's op het punt van uitvoerbaarheid en ineffectieve lasten. </a:t>
            </a:r>
          </a:p>
          <a:p>
            <a:endParaRPr lang="nl-NL" sz="2700" dirty="0"/>
          </a:p>
          <a:p>
            <a:pPr marL="0" indent="0">
              <a:buNone/>
            </a:pPr>
            <a:r>
              <a:rPr lang="nl-NL" sz="2700" dirty="0"/>
              <a:t>Het beleid is gericht op ZZS die genoemd staan in de omgevingsvergunningen en in de informatie over emissies van ZZS naar lucht en water die al aan BG verstrekt worden.</a:t>
            </a:r>
          </a:p>
        </p:txBody>
      </p:sp>
    </p:spTree>
    <p:extLst>
      <p:ext uri="{BB962C8B-B14F-4D97-AF65-F5344CB8AC3E}">
        <p14:creationId xmlns:p14="http://schemas.microsoft.com/office/powerpoint/2010/main" val="11606128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DF72502-F0AC-FEE9-71CE-8A841DC60127}"/>
              </a:ext>
            </a:extLst>
          </p:cNvPr>
          <p:cNvSpPr>
            <a:spLocks noGrp="1"/>
          </p:cNvSpPr>
          <p:nvPr>
            <p:ph type="body" sz="quarter" idx="13"/>
          </p:nvPr>
        </p:nvSpPr>
        <p:spPr/>
        <p:txBody>
          <a:bodyPr/>
          <a:lstStyle/>
          <a:p>
            <a:r>
              <a:rPr lang="nl-NL" dirty="0"/>
              <a:t>Problemen voor afval(verwerkende) bedrijven / impact wijziging besluit melden</a:t>
            </a:r>
          </a:p>
        </p:txBody>
      </p:sp>
      <p:sp>
        <p:nvSpPr>
          <p:cNvPr id="4" name="Content Placeholder 3">
            <a:extLst>
              <a:ext uri="{FF2B5EF4-FFF2-40B4-BE49-F238E27FC236}">
                <a16:creationId xmlns:a16="http://schemas.microsoft.com/office/drawing/2014/main" id="{702AAA8C-96A1-CFAD-FEA8-50486525B0AD}"/>
              </a:ext>
            </a:extLst>
          </p:cNvPr>
          <p:cNvSpPr>
            <a:spLocks noGrp="1"/>
          </p:cNvSpPr>
          <p:nvPr>
            <p:ph sz="quarter" idx="14"/>
          </p:nvPr>
        </p:nvSpPr>
        <p:spPr/>
        <p:txBody>
          <a:bodyPr>
            <a:normAutofit/>
          </a:bodyPr>
          <a:lstStyle/>
          <a:p>
            <a:r>
              <a:rPr lang="nl-NL" sz="2900" dirty="0"/>
              <a:t>In de keten zullen lijsten met ZZS gedeeld gaan worden zonder dat die informatie slaat op de aard en samenstelling van de uit te wisselen afvalstof</a:t>
            </a:r>
          </a:p>
          <a:p>
            <a:r>
              <a:rPr lang="nl-NL" sz="2900" dirty="0"/>
              <a:t>Deze informatie moet wel allemaal beoordeeld worden!</a:t>
            </a:r>
          </a:p>
          <a:p>
            <a:endParaRPr lang="nl-NL" sz="2900" dirty="0"/>
          </a:p>
          <a:p>
            <a:pPr marL="0" indent="0">
              <a:buNone/>
            </a:pPr>
            <a:r>
              <a:rPr lang="nl-NL" sz="2900" dirty="0"/>
              <a:t>Leidraad informatieverplichting ZZS besluit melden:</a:t>
            </a:r>
          </a:p>
          <a:p>
            <a:r>
              <a:rPr lang="nl-NL" sz="2900" dirty="0"/>
              <a:t>‘loze’ meldingen voorkomen (ZZS die in de afgegeven afvalstof in feite niet te verwachten zijn) </a:t>
            </a:r>
          </a:p>
          <a:p>
            <a:r>
              <a:rPr lang="nl-NL" sz="2900" dirty="0"/>
              <a:t>een praktische werkwijze aanreiken voor de melding van de ZZS namen </a:t>
            </a:r>
          </a:p>
          <a:p>
            <a:r>
              <a:rPr lang="nl-NL" sz="2900" dirty="0"/>
              <a:t>een gelijk speelveld bevorderen; dat betekent dat bedrijven die een bepaald type afvalstof afgeven of innemen voor een verwerking op vergelijkbare wijze, van hun bevoegd gezag (omgevingsdienst) een vergelijkbaar verzoek krijgen voor het in beeld brengen van ZZS.</a:t>
            </a:r>
          </a:p>
          <a:p>
            <a:endParaRPr lang="nl-NL" dirty="0"/>
          </a:p>
        </p:txBody>
      </p:sp>
      <p:sp>
        <p:nvSpPr>
          <p:cNvPr id="6" name="TextBox 5">
            <a:extLst>
              <a:ext uri="{FF2B5EF4-FFF2-40B4-BE49-F238E27FC236}">
                <a16:creationId xmlns:a16="http://schemas.microsoft.com/office/drawing/2014/main" id="{F6A343CE-A6F8-8DC5-0454-8AA587A6A9DA}"/>
              </a:ext>
            </a:extLst>
          </p:cNvPr>
          <p:cNvSpPr txBox="1"/>
          <p:nvPr/>
        </p:nvSpPr>
        <p:spPr>
          <a:xfrm>
            <a:off x="1511152" y="7986171"/>
            <a:ext cx="7350538" cy="507831"/>
          </a:xfrm>
          <a:prstGeom prst="rect">
            <a:avLst/>
          </a:prstGeom>
          <a:noFill/>
        </p:spPr>
        <p:txBody>
          <a:bodyPr wrap="none" rtlCol="0">
            <a:spAutoFit/>
          </a:bodyPr>
          <a:lstStyle/>
          <a:p>
            <a:r>
              <a:rPr lang="nl-NL" sz="2700" dirty="0">
                <a:hlinkClick r:id="rId2"/>
              </a:rPr>
              <a:t>leidraad-informatieverplichting-</a:t>
            </a:r>
            <a:r>
              <a:rPr lang="nl-NL" sz="2700" dirty="0" err="1">
                <a:hlinkClick r:id="rId2"/>
              </a:rPr>
              <a:t>zzs</a:t>
            </a:r>
            <a:r>
              <a:rPr lang="nl-NL" sz="2700" dirty="0">
                <a:hlinkClick r:id="rId2"/>
              </a:rPr>
              <a:t>-besluit-melden</a:t>
            </a:r>
            <a:r>
              <a:rPr lang="nl-NL" sz="2700" dirty="0"/>
              <a:t> </a:t>
            </a:r>
          </a:p>
        </p:txBody>
      </p:sp>
    </p:spTree>
    <p:extLst>
      <p:ext uri="{BB962C8B-B14F-4D97-AF65-F5344CB8AC3E}">
        <p14:creationId xmlns:p14="http://schemas.microsoft.com/office/powerpoint/2010/main" val="78956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728298-BE70-3DF1-3EB9-DF6001640CB5}"/>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7AB51E3F-EA1E-5D7E-2DAA-9D9036EBA2F9}"/>
              </a:ext>
            </a:extLst>
          </p:cNvPr>
          <p:cNvPicPr>
            <a:picLocks noChangeAspect="1"/>
          </p:cNvPicPr>
          <p:nvPr/>
        </p:nvPicPr>
        <p:blipFill>
          <a:blip r:embed="rId2"/>
          <a:stretch>
            <a:fillRect/>
          </a:stretch>
        </p:blipFill>
        <p:spPr>
          <a:xfrm>
            <a:off x="0" y="7058679"/>
            <a:ext cx="18288000" cy="3228321"/>
          </a:xfrm>
          <a:prstGeom prst="rect">
            <a:avLst/>
          </a:prstGeom>
        </p:spPr>
      </p:pic>
      <p:sp>
        <p:nvSpPr>
          <p:cNvPr id="6" name="Content Placeholder 3">
            <a:extLst>
              <a:ext uri="{FF2B5EF4-FFF2-40B4-BE49-F238E27FC236}">
                <a16:creationId xmlns:a16="http://schemas.microsoft.com/office/drawing/2014/main" id="{95D97EB0-C725-0586-5127-EF6805B28798}"/>
              </a:ext>
            </a:extLst>
          </p:cNvPr>
          <p:cNvSpPr txBox="1">
            <a:spLocks/>
          </p:cNvSpPr>
          <p:nvPr/>
        </p:nvSpPr>
        <p:spPr>
          <a:xfrm>
            <a:off x="1401704" y="2551212"/>
            <a:ext cx="15762600" cy="5976664"/>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nl-NL" sz="2300" noProof="0" dirty="0"/>
              <a:t>Afval-producerende bedrijven</a:t>
            </a:r>
          </a:p>
          <a:p>
            <a:pPr marL="0" indent="0">
              <a:buNone/>
            </a:pPr>
            <a:r>
              <a:rPr lang="nl-NL" sz="2300" noProof="0" dirty="0"/>
              <a:t>	Chemie, farmacie, metaal, verf/coating, elektronica; extra analyse &amp; labeling.</a:t>
            </a:r>
          </a:p>
          <a:p>
            <a:r>
              <a:rPr lang="nl-NL" sz="2300" noProof="0" dirty="0" err="1"/>
              <a:t>Seveso</a:t>
            </a:r>
            <a:r>
              <a:rPr lang="nl-NL" sz="2300" noProof="0" dirty="0"/>
              <a:t>/BRZO-inrichtingen</a:t>
            </a:r>
          </a:p>
          <a:p>
            <a:pPr marL="0" indent="0">
              <a:buNone/>
            </a:pPr>
            <a:r>
              <a:rPr lang="nl-NL" sz="2300" dirty="0"/>
              <a:t>	</a:t>
            </a:r>
            <a:r>
              <a:rPr lang="nl-NL" sz="2300" noProof="0" dirty="0"/>
              <a:t>Integratie met VRP &amp; veiligheidsrapport, extra toezicht­momenten.</a:t>
            </a:r>
          </a:p>
          <a:p>
            <a:r>
              <a:rPr lang="nl-NL" sz="2300" noProof="0" dirty="0"/>
              <a:t>Inzamelaars &amp; transporteurs</a:t>
            </a:r>
          </a:p>
          <a:p>
            <a:pPr marL="0" indent="0">
              <a:buNone/>
            </a:pPr>
            <a:r>
              <a:rPr lang="nl-NL" sz="2300" dirty="0"/>
              <a:t>	</a:t>
            </a:r>
            <a:r>
              <a:rPr lang="nl-NL" sz="2300" noProof="0" dirty="0"/>
              <a:t>Nieuwe veld “ZZS?” in begeleidings­brieven; contract- en tarief­aanpassingen.</a:t>
            </a:r>
          </a:p>
          <a:p>
            <a:r>
              <a:rPr lang="nl-NL" sz="2300" noProof="0" dirty="0"/>
              <a:t>Afval­verwerkers/recyclers</a:t>
            </a:r>
          </a:p>
          <a:p>
            <a:pPr marL="0" indent="0">
              <a:buNone/>
            </a:pPr>
            <a:r>
              <a:rPr lang="nl-NL" sz="2300" noProof="0" dirty="0"/>
              <a:t>	Striktere acceptatie­criteria, proces- en emissiebeheersing.</a:t>
            </a:r>
          </a:p>
          <a:p>
            <a:r>
              <a:rPr lang="nl-NL" sz="2300" noProof="0" dirty="0"/>
              <a:t>Laboratoria &amp; consultants</a:t>
            </a:r>
          </a:p>
          <a:p>
            <a:pPr marL="0" indent="0">
              <a:buNone/>
            </a:pPr>
            <a:r>
              <a:rPr lang="nl-NL" sz="2300" noProof="0" dirty="0"/>
              <a:t>	Meer vraag naar (screening)-analyses en ZZS-datahuishouding.</a:t>
            </a:r>
          </a:p>
          <a:p>
            <a:r>
              <a:rPr lang="nl-NL" sz="2300" noProof="0" dirty="0"/>
              <a:t>Toezichthouders (ILT, omgevingsdiensten)</a:t>
            </a:r>
          </a:p>
          <a:p>
            <a:pPr marL="0" indent="0">
              <a:buNone/>
            </a:pPr>
            <a:r>
              <a:rPr lang="nl-NL" sz="2300" noProof="0" dirty="0"/>
              <a:t>	</a:t>
            </a:r>
            <a:r>
              <a:rPr lang="nl-NL" sz="2300" noProof="0" dirty="0" err="1"/>
              <a:t>Datagedreven</a:t>
            </a:r>
            <a:r>
              <a:rPr lang="nl-NL" sz="2300" noProof="0" dirty="0"/>
              <a:t> inspecties, koppeling AMICE met vergunning.</a:t>
            </a:r>
          </a:p>
          <a:p>
            <a:r>
              <a:rPr lang="nl-NL" sz="2300" noProof="0" dirty="0"/>
              <a:t>IT- &amp; ERP-leveranciers</a:t>
            </a:r>
          </a:p>
          <a:p>
            <a:pPr marL="0" indent="0">
              <a:buNone/>
            </a:pPr>
            <a:r>
              <a:rPr lang="nl-NL" sz="2300" noProof="0" dirty="0"/>
              <a:t>	Update meldinterfaces, </a:t>
            </a:r>
            <a:r>
              <a:rPr lang="nl-NL" sz="2300" noProof="0" dirty="0" err="1"/>
              <a:t>API’s</a:t>
            </a:r>
            <a:r>
              <a:rPr lang="nl-NL" sz="2300" noProof="0" dirty="0"/>
              <a:t> en </a:t>
            </a:r>
            <a:r>
              <a:rPr lang="nl-NL" sz="2300" noProof="0" dirty="0" err="1"/>
              <a:t>dashboarding</a:t>
            </a:r>
            <a:r>
              <a:rPr lang="nl-NL" sz="2300" noProof="0" dirty="0"/>
              <a:t> voor ZZS-status</a:t>
            </a:r>
            <a:r>
              <a:rPr lang="en-US" sz="2300" dirty="0"/>
              <a:t>.</a:t>
            </a:r>
            <a:endParaRPr lang="nl-NL" sz="2300" dirty="0"/>
          </a:p>
        </p:txBody>
      </p:sp>
      <p:sp>
        <p:nvSpPr>
          <p:cNvPr id="8" name="Text Placeholder 2">
            <a:extLst>
              <a:ext uri="{FF2B5EF4-FFF2-40B4-BE49-F238E27FC236}">
                <a16:creationId xmlns:a16="http://schemas.microsoft.com/office/drawing/2014/main" id="{6E2542D4-2B29-41B7-C857-F21F7609CB47}"/>
              </a:ext>
            </a:extLst>
          </p:cNvPr>
          <p:cNvSpPr txBox="1">
            <a:spLocks/>
          </p:cNvSpPr>
          <p:nvPr/>
        </p:nvSpPr>
        <p:spPr>
          <a:xfrm>
            <a:off x="1396304" y="1927655"/>
            <a:ext cx="15773400" cy="547688"/>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3000" b="1" dirty="0">
                <a:solidFill>
                  <a:srgbClr val="4A54A4"/>
                </a:solidFill>
              </a:rPr>
              <a:t>Wie </a:t>
            </a:r>
            <a:r>
              <a:rPr lang="en-US" sz="3000" b="1" dirty="0" err="1">
                <a:solidFill>
                  <a:srgbClr val="4A54A4"/>
                </a:solidFill>
              </a:rPr>
              <a:t>gaat</a:t>
            </a:r>
            <a:r>
              <a:rPr lang="en-US" sz="3000" b="1" dirty="0">
                <a:solidFill>
                  <a:srgbClr val="4A54A4"/>
                </a:solidFill>
              </a:rPr>
              <a:t> </a:t>
            </a:r>
            <a:r>
              <a:rPr lang="en-US" sz="3000" b="1" dirty="0" err="1">
                <a:solidFill>
                  <a:srgbClr val="4A54A4"/>
                </a:solidFill>
              </a:rPr>
              <a:t>dit</a:t>
            </a:r>
            <a:r>
              <a:rPr lang="en-US" sz="3000" b="1" dirty="0">
                <a:solidFill>
                  <a:srgbClr val="4A54A4"/>
                </a:solidFill>
              </a:rPr>
              <a:t> </a:t>
            </a:r>
            <a:r>
              <a:rPr lang="en-US" sz="3000" b="1" dirty="0" err="1">
                <a:solidFill>
                  <a:srgbClr val="4A54A4"/>
                </a:solidFill>
              </a:rPr>
              <a:t>merken</a:t>
            </a:r>
            <a:r>
              <a:rPr lang="en-US" sz="3000" b="1" dirty="0">
                <a:solidFill>
                  <a:srgbClr val="4A54A4"/>
                </a:solidFill>
              </a:rPr>
              <a:t>? </a:t>
            </a:r>
            <a:endParaRPr lang="nl-NL" sz="3000" b="1" dirty="0">
              <a:solidFill>
                <a:srgbClr val="4A54A4"/>
              </a:solidFill>
            </a:endParaRPr>
          </a:p>
        </p:txBody>
      </p:sp>
    </p:spTree>
    <p:extLst>
      <p:ext uri="{BB962C8B-B14F-4D97-AF65-F5344CB8AC3E}">
        <p14:creationId xmlns:p14="http://schemas.microsoft.com/office/powerpoint/2010/main" val="14157312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A57FD-E138-0A92-8B4E-15398065E3B5}"/>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17F2C178-EE2D-7C02-6165-125C620297D2}"/>
              </a:ext>
            </a:extLst>
          </p:cNvPr>
          <p:cNvPicPr>
            <a:picLocks noChangeAspect="1"/>
          </p:cNvPicPr>
          <p:nvPr/>
        </p:nvPicPr>
        <p:blipFill>
          <a:blip r:embed="rId2"/>
          <a:stretch>
            <a:fillRect/>
          </a:stretch>
        </p:blipFill>
        <p:spPr>
          <a:xfrm>
            <a:off x="0" y="7058679"/>
            <a:ext cx="18288000" cy="3228321"/>
          </a:xfrm>
          <a:prstGeom prst="rect">
            <a:avLst/>
          </a:prstGeom>
        </p:spPr>
      </p:pic>
      <p:sp>
        <p:nvSpPr>
          <p:cNvPr id="8" name="Text Placeholder 2">
            <a:extLst>
              <a:ext uri="{FF2B5EF4-FFF2-40B4-BE49-F238E27FC236}">
                <a16:creationId xmlns:a16="http://schemas.microsoft.com/office/drawing/2014/main" id="{23928D21-3436-D67B-B6D0-53372A7D6A23}"/>
              </a:ext>
            </a:extLst>
          </p:cNvPr>
          <p:cNvSpPr txBox="1">
            <a:spLocks/>
          </p:cNvSpPr>
          <p:nvPr/>
        </p:nvSpPr>
        <p:spPr>
          <a:xfrm>
            <a:off x="1396304" y="1927655"/>
            <a:ext cx="15773400" cy="547688"/>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3000" b="1" dirty="0">
                <a:solidFill>
                  <a:srgbClr val="4A54A4"/>
                </a:solidFill>
              </a:rPr>
              <a:t>Een </a:t>
            </a:r>
            <a:r>
              <a:rPr lang="en-US" sz="3000" b="1" dirty="0" err="1">
                <a:solidFill>
                  <a:srgbClr val="4A54A4"/>
                </a:solidFill>
              </a:rPr>
              <a:t>nuchtere</a:t>
            </a:r>
            <a:r>
              <a:rPr lang="en-US" sz="3000" b="1" dirty="0">
                <a:solidFill>
                  <a:srgbClr val="4A54A4"/>
                </a:solidFill>
              </a:rPr>
              <a:t> </a:t>
            </a:r>
            <a:r>
              <a:rPr lang="en-US" sz="3000" b="1" dirty="0" err="1">
                <a:solidFill>
                  <a:srgbClr val="4A54A4"/>
                </a:solidFill>
              </a:rPr>
              <a:t>blik</a:t>
            </a:r>
            <a:r>
              <a:rPr lang="en-US" sz="3000" b="1" dirty="0">
                <a:solidFill>
                  <a:srgbClr val="4A54A4"/>
                </a:solidFill>
              </a:rPr>
              <a:t> op de </a:t>
            </a:r>
            <a:r>
              <a:rPr lang="en-US" sz="3000" b="1" dirty="0" err="1">
                <a:solidFill>
                  <a:srgbClr val="4A54A4"/>
                </a:solidFill>
              </a:rPr>
              <a:t>gevolgen</a:t>
            </a:r>
            <a:r>
              <a:rPr lang="en-US" sz="3000" b="1" dirty="0">
                <a:solidFill>
                  <a:srgbClr val="4A54A4"/>
                </a:solidFill>
              </a:rPr>
              <a:t> </a:t>
            </a:r>
            <a:r>
              <a:rPr lang="en-US" sz="3000" b="1" dirty="0" err="1">
                <a:solidFill>
                  <a:srgbClr val="4A54A4"/>
                </a:solidFill>
              </a:rPr>
              <a:t>voor</a:t>
            </a:r>
            <a:r>
              <a:rPr lang="en-US" sz="3000" b="1" dirty="0">
                <a:solidFill>
                  <a:srgbClr val="4A54A4"/>
                </a:solidFill>
              </a:rPr>
              <a:t> </a:t>
            </a:r>
            <a:r>
              <a:rPr lang="en-US" sz="3000" b="1" dirty="0" err="1">
                <a:solidFill>
                  <a:srgbClr val="4A54A4"/>
                </a:solidFill>
              </a:rPr>
              <a:t>uw</a:t>
            </a:r>
            <a:r>
              <a:rPr lang="en-US" sz="3000" b="1" dirty="0">
                <a:solidFill>
                  <a:srgbClr val="4A54A4"/>
                </a:solidFill>
              </a:rPr>
              <a:t> </a:t>
            </a:r>
            <a:r>
              <a:rPr lang="en-US" sz="3000" b="1" dirty="0" err="1">
                <a:solidFill>
                  <a:srgbClr val="4A54A4"/>
                </a:solidFill>
              </a:rPr>
              <a:t>processen</a:t>
            </a:r>
            <a:r>
              <a:rPr lang="en-US" sz="3000" b="1" dirty="0">
                <a:solidFill>
                  <a:srgbClr val="4A54A4"/>
                </a:solidFill>
              </a:rPr>
              <a:t>, </a:t>
            </a:r>
            <a:r>
              <a:rPr lang="en-US" sz="3000" b="1" dirty="0" err="1">
                <a:solidFill>
                  <a:srgbClr val="4A54A4"/>
                </a:solidFill>
              </a:rPr>
              <a:t>uw</a:t>
            </a:r>
            <a:r>
              <a:rPr lang="en-US" sz="3000" b="1" dirty="0">
                <a:solidFill>
                  <a:srgbClr val="4A54A4"/>
                </a:solidFill>
              </a:rPr>
              <a:t> </a:t>
            </a:r>
            <a:r>
              <a:rPr lang="en-US" sz="3000" b="1" dirty="0" err="1">
                <a:solidFill>
                  <a:srgbClr val="4A54A4"/>
                </a:solidFill>
              </a:rPr>
              <a:t>ketenpartners</a:t>
            </a:r>
            <a:r>
              <a:rPr lang="en-US" sz="3000" b="1" dirty="0">
                <a:solidFill>
                  <a:srgbClr val="4A54A4"/>
                </a:solidFill>
              </a:rPr>
              <a:t> en het </a:t>
            </a:r>
            <a:r>
              <a:rPr lang="en-US" sz="3000" b="1" dirty="0" err="1">
                <a:solidFill>
                  <a:srgbClr val="4A54A4"/>
                </a:solidFill>
              </a:rPr>
              <a:t>toezicht</a:t>
            </a:r>
            <a:endParaRPr lang="nl-NL" sz="3000" b="1" dirty="0">
              <a:solidFill>
                <a:srgbClr val="4A54A4"/>
              </a:solidFill>
            </a:endParaRPr>
          </a:p>
        </p:txBody>
      </p:sp>
      <p:sp>
        <p:nvSpPr>
          <p:cNvPr id="3" name="Content Placeholder 3">
            <a:extLst>
              <a:ext uri="{FF2B5EF4-FFF2-40B4-BE49-F238E27FC236}">
                <a16:creationId xmlns:a16="http://schemas.microsoft.com/office/drawing/2014/main" id="{FBD7873C-A735-6906-EF37-A314C57DE5CB}"/>
              </a:ext>
            </a:extLst>
          </p:cNvPr>
          <p:cNvSpPr txBox="1">
            <a:spLocks/>
          </p:cNvSpPr>
          <p:nvPr/>
        </p:nvSpPr>
        <p:spPr>
          <a:xfrm>
            <a:off x="1404000" y="2738437"/>
            <a:ext cx="15762600" cy="5334000"/>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nl-NL" sz="2700" dirty="0"/>
              <a:t>Elke schakel in de keten voegt informatie over mogelijke ZZS toe en moet de ingevulde informatie van ketenpartners controleren</a:t>
            </a:r>
          </a:p>
          <a:p>
            <a:r>
              <a:rPr lang="nl-NL" sz="2700" dirty="0"/>
              <a:t>Meldingen lopen digitaal via AMICE/LMA</a:t>
            </a:r>
          </a:p>
          <a:p>
            <a:r>
              <a:rPr lang="nl-NL" sz="2700" dirty="0"/>
              <a:t>Toezicht (ILT) gebruikt deze data</a:t>
            </a:r>
          </a:p>
          <a:p>
            <a:pPr marL="0" indent="0">
              <a:buNone/>
            </a:pPr>
            <a:endParaRPr lang="nl-NL" sz="2700" dirty="0"/>
          </a:p>
        </p:txBody>
      </p:sp>
      <p:pic>
        <p:nvPicPr>
          <p:cNvPr id="7" name="Picture 6">
            <a:extLst>
              <a:ext uri="{FF2B5EF4-FFF2-40B4-BE49-F238E27FC236}">
                <a16:creationId xmlns:a16="http://schemas.microsoft.com/office/drawing/2014/main" id="{D9042F0F-291D-2273-AE28-DD8B45C7B419}"/>
              </a:ext>
            </a:extLst>
          </p:cNvPr>
          <p:cNvPicPr>
            <a:picLocks noChangeAspect="1"/>
          </p:cNvPicPr>
          <p:nvPr/>
        </p:nvPicPr>
        <p:blipFill>
          <a:blip r:embed="rId3"/>
          <a:stretch>
            <a:fillRect/>
          </a:stretch>
        </p:blipFill>
        <p:spPr>
          <a:xfrm>
            <a:off x="1871192" y="5164452"/>
            <a:ext cx="13798619" cy="2464497"/>
          </a:xfrm>
          <a:prstGeom prst="rect">
            <a:avLst/>
          </a:prstGeom>
        </p:spPr>
      </p:pic>
    </p:spTree>
    <p:extLst>
      <p:ext uri="{BB962C8B-B14F-4D97-AF65-F5344CB8AC3E}">
        <p14:creationId xmlns:p14="http://schemas.microsoft.com/office/powerpoint/2010/main" val="41086572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E065C8-B930-1997-2245-E068A0C46F15}"/>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5E9AF890-EB38-1D9D-AF9E-15A58DDEE8DC}"/>
              </a:ext>
            </a:extLst>
          </p:cNvPr>
          <p:cNvPicPr>
            <a:picLocks noChangeAspect="1"/>
          </p:cNvPicPr>
          <p:nvPr/>
        </p:nvPicPr>
        <p:blipFill>
          <a:blip r:embed="rId2"/>
          <a:stretch>
            <a:fillRect/>
          </a:stretch>
        </p:blipFill>
        <p:spPr>
          <a:xfrm>
            <a:off x="0" y="7058679"/>
            <a:ext cx="18288000" cy="3228321"/>
          </a:xfrm>
          <a:prstGeom prst="rect">
            <a:avLst/>
          </a:prstGeom>
        </p:spPr>
      </p:pic>
      <p:graphicFrame>
        <p:nvGraphicFramePr>
          <p:cNvPr id="5" name="Table 4">
            <a:extLst>
              <a:ext uri="{FF2B5EF4-FFF2-40B4-BE49-F238E27FC236}">
                <a16:creationId xmlns:a16="http://schemas.microsoft.com/office/drawing/2014/main" id="{A5E5C079-6E77-F318-A23F-DDD49714360F}"/>
              </a:ext>
            </a:extLst>
          </p:cNvPr>
          <p:cNvGraphicFramePr>
            <a:graphicFrameLocks noGrp="1"/>
          </p:cNvGraphicFramePr>
          <p:nvPr>
            <p:extLst>
              <p:ext uri="{D42A27DB-BD31-4B8C-83A1-F6EECF244321}">
                <p14:modId xmlns:p14="http://schemas.microsoft.com/office/powerpoint/2010/main" val="3297375163"/>
              </p:ext>
            </p:extLst>
          </p:nvPr>
        </p:nvGraphicFramePr>
        <p:xfrm>
          <a:off x="1583160" y="2119164"/>
          <a:ext cx="15121680" cy="6675120"/>
        </p:xfrm>
        <a:graphic>
          <a:graphicData uri="http://schemas.openxmlformats.org/drawingml/2006/table">
            <a:tbl>
              <a:tblPr firstRow="1" bandRow="1">
                <a:tableStyleId>{68D230F3-CF80-4859-8CE7-A43EE81993B5}</a:tableStyleId>
              </a:tblPr>
              <a:tblGrid>
                <a:gridCol w="3929692">
                  <a:extLst>
                    <a:ext uri="{9D8B030D-6E8A-4147-A177-3AD203B41FA5}">
                      <a16:colId xmlns:a16="http://schemas.microsoft.com/office/drawing/2014/main" val="2985514421"/>
                    </a:ext>
                  </a:extLst>
                </a:gridCol>
                <a:gridCol w="11191988">
                  <a:extLst>
                    <a:ext uri="{9D8B030D-6E8A-4147-A177-3AD203B41FA5}">
                      <a16:colId xmlns:a16="http://schemas.microsoft.com/office/drawing/2014/main" val="2385293469"/>
                    </a:ext>
                  </a:extLst>
                </a:gridCol>
              </a:tblGrid>
              <a:tr h="343255">
                <a:tc>
                  <a:txBody>
                    <a:bodyPr/>
                    <a:lstStyle/>
                    <a:p>
                      <a:r>
                        <a:rPr lang="nl-NL" dirty="0"/>
                        <a:t>Ketenpartner</a:t>
                      </a:r>
                    </a:p>
                  </a:txBody>
                  <a:tcPr/>
                </a:tc>
                <a:tc>
                  <a:txBody>
                    <a:bodyPr/>
                    <a:lstStyle/>
                    <a:p>
                      <a:r>
                        <a:rPr lang="nl-NL" dirty="0"/>
                        <a:t>Extra processtappen en impact</a:t>
                      </a:r>
                    </a:p>
                  </a:txBody>
                  <a:tcPr/>
                </a:tc>
                <a:extLst>
                  <a:ext uri="{0D108BD9-81ED-4DB2-BD59-A6C34878D82A}">
                    <a16:rowId xmlns:a16="http://schemas.microsoft.com/office/drawing/2014/main" val="400321376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noProof="0" dirty="0">
                          <a:effectLst/>
                        </a:rPr>
                        <a:t>Afvalproducent</a:t>
                      </a:r>
                      <a:br>
                        <a:rPr lang="nl-NL" noProof="0" dirty="0">
                          <a:effectLst/>
                        </a:rPr>
                      </a:br>
                      <a:r>
                        <a:rPr lang="nl-NL" noProof="0" dirty="0">
                          <a:effectLst/>
                        </a:rPr>
                        <a:t>(incl. </a:t>
                      </a:r>
                      <a:r>
                        <a:rPr lang="nl-NL" noProof="0" dirty="0" err="1">
                          <a:effectLst/>
                        </a:rPr>
                        <a:t>Seveso</a:t>
                      </a:r>
                      <a:r>
                        <a:rPr lang="nl-NL" noProof="0" dirty="0">
                          <a:effectLst/>
                        </a:rPr>
                        <a:t>/BRZO-bedrijven)</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Extra </a:t>
                      </a:r>
                      <a:r>
                        <a:rPr lang="en-US" sz="1800" dirty="0" err="1"/>
                        <a:t>stap</a:t>
                      </a:r>
                      <a:r>
                        <a:rPr lang="en-US" sz="1800" dirty="0"/>
                        <a:t> ‘ZZS-check’: SDS + (screening)</a:t>
                      </a:r>
                      <a:r>
                        <a:rPr lang="en-US" sz="1800" dirty="0" err="1"/>
                        <a:t>analyse</a:t>
                      </a:r>
                      <a:r>
                        <a:rPr lang="en-US" sz="1800" dirty="0"/>
                        <a:t> </a:t>
                      </a:r>
                      <a:r>
                        <a:rPr lang="en-US" sz="1800" dirty="0" err="1"/>
                        <a:t>vóór</a:t>
                      </a:r>
                      <a:r>
                        <a:rPr lang="en-US" sz="1800" dirty="0"/>
                        <a:t> </a:t>
                      </a:r>
                      <a:r>
                        <a:rPr lang="en-US" sz="1800" dirty="0" err="1"/>
                        <a:t>afgifte</a:t>
                      </a:r>
                      <a:endParaRPr lang="nl-NL" noProof="0" dirty="0">
                        <a:effectLst/>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Nieuw veld “</a:t>
                      </a:r>
                      <a:r>
                        <a:rPr lang="en-US" sz="1800" dirty="0" err="1"/>
                        <a:t>bevat</a:t>
                      </a:r>
                      <a:r>
                        <a:rPr lang="en-US" sz="1800" dirty="0"/>
                        <a:t> ZZS (≥0,1 %)?” </a:t>
                      </a:r>
                      <a:r>
                        <a:rPr lang="nl-NL" noProof="0" dirty="0">
                          <a:effectLst/>
                        </a:rPr>
                        <a:t>in intern meldsysteem/LMA-koppeling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Procedure-update (MOC) en operator-training</a:t>
                      </a:r>
                      <a:r>
                        <a:rPr lang="nl-NL" noProof="0" dirty="0">
                          <a:effectLst/>
                        </a:rPr>
                        <a:t>, ADR-classificatie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noProof="0" dirty="0">
                          <a:effectLst/>
                        </a:rPr>
                        <a:t>Koppeling </a:t>
                      </a:r>
                      <a:r>
                        <a:rPr lang="en-US" sz="1800" dirty="0"/>
                        <a:t>ZZS-</a:t>
                      </a:r>
                      <a:r>
                        <a:rPr lang="en-US" sz="1800" dirty="0" err="1"/>
                        <a:t>bestand</a:t>
                      </a:r>
                      <a:r>
                        <a:rPr lang="en-US" sz="1800" dirty="0"/>
                        <a:t> </a:t>
                      </a:r>
                      <a:r>
                        <a:rPr lang="nl-NL" noProof="0" dirty="0">
                          <a:effectLst/>
                        </a:rPr>
                        <a:t>met VRP &amp; veiligheidsrapport (</a:t>
                      </a:r>
                      <a:r>
                        <a:rPr lang="en-US" sz="1800" dirty="0" err="1"/>
                        <a:t>één</a:t>
                      </a:r>
                      <a:r>
                        <a:rPr lang="en-US" sz="1800" dirty="0"/>
                        <a:t> </a:t>
                      </a:r>
                      <a:r>
                        <a:rPr lang="en-US" sz="1800" dirty="0" err="1"/>
                        <a:t>stoffenregister</a:t>
                      </a:r>
                      <a:r>
                        <a:rPr lang="en-US" sz="1800" dirty="0"/>
                        <a:t>)</a:t>
                      </a:r>
                      <a:r>
                        <a:rPr lang="nl-NL" noProof="0" dirty="0">
                          <a:effectLst/>
                        </a:rPr>
                        <a:t>, extra inspectiemomenten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err="1"/>
                        <a:t>Verificatie</a:t>
                      </a:r>
                      <a:r>
                        <a:rPr lang="en-US" sz="1800" dirty="0"/>
                        <a:t> </a:t>
                      </a:r>
                      <a:r>
                        <a:rPr lang="en-US" sz="1800" dirty="0" err="1"/>
                        <a:t>bij</a:t>
                      </a:r>
                      <a:r>
                        <a:rPr lang="en-US" sz="1800" dirty="0"/>
                        <a:t> interne </a:t>
                      </a:r>
                      <a:r>
                        <a:rPr lang="en-US" sz="1800" dirty="0" err="1"/>
                        <a:t>afval-overdrachten</a:t>
                      </a:r>
                      <a:r>
                        <a:rPr lang="en-US" sz="1800" dirty="0"/>
                        <a:t>, extra </a:t>
                      </a:r>
                      <a:r>
                        <a:rPr lang="en-US" sz="1800" dirty="0" err="1"/>
                        <a:t>auditpunt</a:t>
                      </a:r>
                      <a:r>
                        <a:rPr lang="en-US" sz="1800" dirty="0"/>
                        <a:t> </a:t>
                      </a:r>
                      <a:r>
                        <a:rPr lang="en-US" sz="1800" dirty="0" err="1"/>
                        <a:t>voor</a:t>
                      </a:r>
                      <a:r>
                        <a:rPr lang="en-US" sz="1800" dirty="0"/>
                        <a:t> HSE-</a:t>
                      </a:r>
                      <a:r>
                        <a:rPr lang="en-US" sz="1800" dirty="0" err="1"/>
                        <a:t>afdeling</a:t>
                      </a:r>
                      <a:endParaRPr lang="nl-NL" noProof="0" dirty="0">
                        <a:effectLst/>
                      </a:endParaRPr>
                    </a:p>
                  </a:txBody>
                  <a:tcPr/>
                </a:tc>
                <a:extLst>
                  <a:ext uri="{0D108BD9-81ED-4DB2-BD59-A6C34878D82A}">
                    <a16:rowId xmlns:a16="http://schemas.microsoft.com/office/drawing/2014/main" val="15906337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noProof="0" dirty="0">
                          <a:effectLst/>
                        </a:rPr>
                        <a:t>Inzamelaar / transporteur</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noProof="0" dirty="0">
                          <a:effectLst/>
                        </a:rPr>
                        <a:t>Acceptatie­check op ZZS vóór afvoer; </a:t>
                      </a:r>
                      <a:r>
                        <a:rPr lang="en-US" sz="1800" dirty="0"/>
                        <a:t>mag de lading </a:t>
                      </a:r>
                      <a:r>
                        <a:rPr lang="en-US" sz="1800" dirty="0" err="1"/>
                        <a:t>worden</a:t>
                      </a:r>
                      <a:r>
                        <a:rPr lang="en-US" sz="1800" dirty="0"/>
                        <a:t> </a:t>
                      </a:r>
                      <a:r>
                        <a:rPr lang="en-US" sz="1800" dirty="0" err="1"/>
                        <a:t>meegenomen</a:t>
                      </a:r>
                      <a:r>
                        <a:rPr lang="en-US" sz="1800" dirty="0"/>
                        <a:t>?</a:t>
                      </a:r>
                      <a:endParaRPr lang="nl-NL" noProof="0" dirty="0">
                        <a:effectLst/>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noProof="0" dirty="0">
                          <a:effectLst/>
                        </a:rPr>
                        <a:t>Begeleidings­brief &amp; e-CMR uitbreiden met ZZS-indicator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noProof="0" dirty="0">
                          <a:effectLst/>
                        </a:rPr>
                        <a:t>Instructie </a:t>
                      </a:r>
                      <a:r>
                        <a:rPr lang="en-US" sz="1800" dirty="0"/>
                        <a:t>chauffeurs / </a:t>
                      </a:r>
                      <a:r>
                        <a:rPr lang="nl-NL" noProof="0" dirty="0">
                          <a:effectLst/>
                        </a:rPr>
                        <a:t>veiligheids­adviseur ADR </a:t>
                      </a:r>
                      <a:r>
                        <a:rPr lang="en-US" sz="1800" dirty="0" err="1"/>
                        <a:t>voor</a:t>
                      </a:r>
                      <a:r>
                        <a:rPr lang="en-US" sz="1800" dirty="0"/>
                        <a:t> </a:t>
                      </a:r>
                      <a:r>
                        <a:rPr lang="en-US" sz="1800" dirty="0" err="1"/>
                        <a:t>etikettering</a:t>
                      </a:r>
                      <a:r>
                        <a:rPr lang="en-US" sz="1800" dirty="0"/>
                        <a:t> &amp; </a:t>
                      </a:r>
                      <a:r>
                        <a:rPr lang="en-US" sz="1800" dirty="0" err="1"/>
                        <a:t>noodprocedures</a:t>
                      </a:r>
                      <a:endParaRPr lang="nl-NL" noProof="0" dirty="0">
                        <a:effectLst/>
                      </a:endParaRPr>
                    </a:p>
                  </a:txBody>
                  <a:tcPr/>
                </a:tc>
                <a:extLst>
                  <a:ext uri="{0D108BD9-81ED-4DB2-BD59-A6C34878D82A}">
                    <a16:rowId xmlns:a16="http://schemas.microsoft.com/office/drawing/2014/main" val="114280130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noProof="0" dirty="0">
                          <a:effectLst/>
                        </a:rPr>
                        <a:t>Afvalverwerker / recycler</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noProof="0" dirty="0">
                          <a:effectLst/>
                        </a:rPr>
                        <a:t>Vooracceptatie-eis: analysecertificaat ZZS-gehalte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noProof="0" dirty="0">
                          <a:effectLst/>
                        </a:rPr>
                        <a:t>Procescondities aanpassen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Scheiding/</a:t>
                      </a:r>
                      <a:r>
                        <a:rPr lang="en-US" sz="1800" dirty="0" err="1"/>
                        <a:t>conditionering</a:t>
                      </a:r>
                      <a:r>
                        <a:rPr lang="en-US" sz="1800" dirty="0"/>
                        <a:t> </a:t>
                      </a:r>
                      <a:r>
                        <a:rPr lang="en-US" sz="1800" dirty="0" err="1"/>
                        <a:t>aparte</a:t>
                      </a:r>
                      <a:r>
                        <a:rPr lang="en-US" sz="1800" dirty="0"/>
                        <a:t> </a:t>
                      </a:r>
                      <a:r>
                        <a:rPr lang="en-US" sz="1800" dirty="0" err="1"/>
                        <a:t>stromen</a:t>
                      </a:r>
                      <a:r>
                        <a:rPr lang="en-US" sz="1800" dirty="0"/>
                        <a:t>, </a:t>
                      </a:r>
                      <a:r>
                        <a:rPr lang="en-US" sz="1800" dirty="0" err="1"/>
                        <a:t>proces</a:t>
                      </a:r>
                      <a:r>
                        <a:rPr lang="en-US" sz="1800" dirty="0"/>
                        <a:t>- &amp; </a:t>
                      </a:r>
                      <a:r>
                        <a:rPr lang="en-US" sz="1800" dirty="0" err="1"/>
                        <a:t>emissiebeheersing</a:t>
                      </a:r>
                      <a:endParaRPr lang="en-US" sz="1800" dirty="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noProof="0" dirty="0">
                          <a:effectLst/>
                        </a:rPr>
                        <a:t>Rapportage behandelings­rendement &amp; massabalans ZZS</a:t>
                      </a:r>
                    </a:p>
                  </a:txBody>
                  <a:tcPr/>
                </a:tc>
                <a:extLst>
                  <a:ext uri="{0D108BD9-81ED-4DB2-BD59-A6C34878D82A}">
                    <a16:rowId xmlns:a16="http://schemas.microsoft.com/office/drawing/2014/main" val="121178752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noProof="0" dirty="0">
                          <a:effectLst/>
                        </a:rPr>
                        <a:t>Laboratoria &amp; consultants</a:t>
                      </a:r>
                    </a:p>
                    <a:p>
                      <a:endParaRPr lang="nl-NL" noProof="0" dirty="0"/>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noProof="0" dirty="0">
                          <a:effectLst/>
                        </a:rPr>
                        <a:t>Meer vraag naar </a:t>
                      </a:r>
                      <a:r>
                        <a:rPr lang="nl-NL" noProof="0" dirty="0" err="1">
                          <a:effectLst/>
                        </a:rPr>
                        <a:t>multi</a:t>
                      </a:r>
                      <a:r>
                        <a:rPr lang="nl-NL" noProof="0" dirty="0">
                          <a:effectLst/>
                        </a:rPr>
                        <a:t>-methode ZZS-bepalingen (&lt; 0,1 %)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noProof="0" dirty="0">
                          <a:effectLst/>
                        </a:rPr>
                        <a:t>Validatie nieuwe analysemethoden (PFAS, microplastics e.a.)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err="1"/>
                        <a:t>Doorlooptijdgarantie</a:t>
                      </a:r>
                      <a:r>
                        <a:rPr lang="en-US" sz="1800" dirty="0"/>
                        <a:t> </a:t>
                      </a:r>
                      <a:r>
                        <a:rPr lang="en-US" sz="1800" dirty="0" err="1"/>
                        <a:t>wordt</a:t>
                      </a:r>
                      <a:r>
                        <a:rPr lang="en-US" sz="1800" dirty="0"/>
                        <a:t> </a:t>
                      </a:r>
                      <a:r>
                        <a:rPr lang="en-US" sz="1800" dirty="0" err="1"/>
                        <a:t>kritischer</a:t>
                      </a:r>
                      <a:r>
                        <a:rPr lang="en-US" sz="1800" dirty="0"/>
                        <a:t> </a:t>
                      </a:r>
                      <a:r>
                        <a:rPr lang="en-US" sz="1800" dirty="0" err="1"/>
                        <a:t>voor</a:t>
                      </a:r>
                      <a:r>
                        <a:rPr lang="en-US" sz="1800" dirty="0"/>
                        <a:t> </a:t>
                      </a:r>
                      <a:r>
                        <a:rPr lang="en-US" sz="1800" dirty="0" err="1"/>
                        <a:t>logistieke</a:t>
                      </a:r>
                      <a:r>
                        <a:rPr lang="en-US" sz="1800" dirty="0"/>
                        <a:t> planning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noProof="0" dirty="0">
                          <a:effectLst/>
                        </a:rPr>
                        <a:t>Datakoppeling resultaten en klant/LMA-platform</a:t>
                      </a:r>
                    </a:p>
                  </a:txBody>
                  <a:tcPr/>
                </a:tc>
                <a:extLst>
                  <a:ext uri="{0D108BD9-81ED-4DB2-BD59-A6C34878D82A}">
                    <a16:rowId xmlns:a16="http://schemas.microsoft.com/office/drawing/2014/main" val="256835332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noProof="0" dirty="0">
                          <a:effectLst/>
                        </a:rPr>
                        <a:t>Toezichthouder (ILT, omgevingsdiensten)</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noProof="0" dirty="0" err="1">
                          <a:effectLst/>
                        </a:rPr>
                        <a:t>Datagedreven</a:t>
                      </a:r>
                      <a:r>
                        <a:rPr lang="nl-NL" noProof="0" dirty="0">
                          <a:effectLst/>
                        </a:rPr>
                        <a:t> inspectie op basis van ZZS-meldingen (AMICE)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noProof="0" dirty="0">
                          <a:effectLst/>
                        </a:rPr>
                        <a:t>Vergelijking met VRP/</a:t>
                      </a:r>
                      <a:r>
                        <a:rPr lang="nl-NL" noProof="0" dirty="0" err="1">
                          <a:effectLst/>
                        </a:rPr>
                        <a:t>vergunning­gegevens</a:t>
                      </a:r>
                      <a:endParaRPr lang="nl-NL" noProof="0" dirty="0">
                        <a:effectLst/>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noProof="0" dirty="0">
                          <a:effectLst/>
                        </a:rPr>
                        <a:t>Sancties bij onjuiste of ontbrekende ZZS-melding</a:t>
                      </a:r>
                    </a:p>
                  </a:txBody>
                  <a:tcPr/>
                </a:tc>
                <a:extLst>
                  <a:ext uri="{0D108BD9-81ED-4DB2-BD59-A6C34878D82A}">
                    <a16:rowId xmlns:a16="http://schemas.microsoft.com/office/drawing/2014/main" val="43757874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800" kern="1200" noProof="0" dirty="0">
                          <a:solidFill>
                            <a:schemeClr val="dk1"/>
                          </a:solidFill>
                          <a:effectLst/>
                        </a:rPr>
                        <a:t>IT/ERP-leverancier</a:t>
                      </a:r>
                      <a:endParaRPr lang="nl-NL" sz="1800" kern="1200" noProof="0" dirty="0">
                        <a:solidFill>
                          <a:schemeClr val="dk1"/>
                        </a:solidFill>
                        <a:effectLst/>
                        <a:latin typeface="+mn-lt"/>
                        <a:ea typeface="+mn-ea"/>
                        <a:cs typeface="+mn-cs"/>
                      </a:endParaRPr>
                    </a:p>
                  </a:txBody>
                  <a:tcPr/>
                </a:tc>
                <a:tc>
                  <a:txBody>
                    <a:bodyPr/>
                    <a:lstStyle/>
                    <a:p>
                      <a:pPr marL="285750" indent="-285750">
                        <a:buFont typeface="Arial" panose="020B0604020202020204" pitchFamily="34" charset="0"/>
                        <a:buChar char="•"/>
                      </a:pPr>
                      <a:r>
                        <a:rPr lang="nl-NL" sz="1800" b="0" kern="1200" noProof="0" dirty="0">
                          <a:solidFill>
                            <a:schemeClr val="dk1"/>
                          </a:solidFill>
                          <a:effectLst/>
                        </a:rPr>
                        <a:t>Nieuwe API-velden (CAS-nr., ZZS-indicator) in meldsoftware</a:t>
                      </a:r>
                    </a:p>
                    <a:p>
                      <a:pPr marL="285750" indent="-285750">
                        <a:buFont typeface="Arial" panose="020B0604020202020204" pitchFamily="34" charset="0"/>
                        <a:buChar char="•"/>
                      </a:pPr>
                      <a:r>
                        <a:rPr lang="nl-NL" sz="1800" b="0" kern="1200" noProof="0" dirty="0">
                          <a:solidFill>
                            <a:schemeClr val="dk1"/>
                          </a:solidFill>
                          <a:effectLst/>
                        </a:rPr>
                        <a:t>Dashboard compliance-</a:t>
                      </a:r>
                      <a:r>
                        <a:rPr lang="nl-NL" sz="1800" b="0" kern="1200" noProof="0" dirty="0" err="1">
                          <a:solidFill>
                            <a:schemeClr val="dk1"/>
                          </a:solidFill>
                          <a:effectLst/>
                        </a:rPr>
                        <a:t>KPI’s</a:t>
                      </a:r>
                      <a:r>
                        <a:rPr lang="nl-NL" sz="1800" b="0" kern="1200" noProof="0" dirty="0">
                          <a:solidFill>
                            <a:schemeClr val="dk1"/>
                          </a:solidFill>
                          <a:effectLst/>
                        </a:rPr>
                        <a:t> voor klanten</a:t>
                      </a:r>
                      <a:endParaRPr lang="nl-NL" sz="1800" b="0" i="0" kern="1200" noProof="0" dirty="0">
                        <a:solidFill>
                          <a:schemeClr val="dk1"/>
                        </a:solidFill>
                        <a:effectLst/>
                        <a:latin typeface="+mn-lt"/>
                        <a:ea typeface="+mn-ea"/>
                        <a:cs typeface="+mn-cs"/>
                      </a:endParaRPr>
                    </a:p>
                  </a:txBody>
                  <a:tcPr/>
                </a:tc>
                <a:extLst>
                  <a:ext uri="{0D108BD9-81ED-4DB2-BD59-A6C34878D82A}">
                    <a16:rowId xmlns:a16="http://schemas.microsoft.com/office/drawing/2014/main" val="710994105"/>
                  </a:ext>
                </a:extLst>
              </a:tr>
            </a:tbl>
          </a:graphicData>
        </a:graphic>
      </p:graphicFrame>
    </p:spTree>
    <p:extLst>
      <p:ext uri="{BB962C8B-B14F-4D97-AF65-F5344CB8AC3E}">
        <p14:creationId xmlns:p14="http://schemas.microsoft.com/office/powerpoint/2010/main" val="39126687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986840-AED5-AE04-4949-71934B740ED3}"/>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182C44ED-0963-1B49-047C-A061F20184BE}"/>
              </a:ext>
            </a:extLst>
          </p:cNvPr>
          <p:cNvPicPr>
            <a:picLocks noChangeAspect="1"/>
          </p:cNvPicPr>
          <p:nvPr/>
        </p:nvPicPr>
        <p:blipFill>
          <a:blip r:embed="rId2"/>
          <a:stretch>
            <a:fillRect/>
          </a:stretch>
        </p:blipFill>
        <p:spPr>
          <a:xfrm>
            <a:off x="0" y="7058679"/>
            <a:ext cx="18288000" cy="3228321"/>
          </a:xfrm>
          <a:prstGeom prst="rect">
            <a:avLst/>
          </a:prstGeom>
        </p:spPr>
      </p:pic>
      <p:sp>
        <p:nvSpPr>
          <p:cNvPr id="6" name="Content Placeholder 3">
            <a:extLst>
              <a:ext uri="{FF2B5EF4-FFF2-40B4-BE49-F238E27FC236}">
                <a16:creationId xmlns:a16="http://schemas.microsoft.com/office/drawing/2014/main" id="{39E5EE3D-4E62-8615-D66E-BE0D6CEEAC52}"/>
              </a:ext>
            </a:extLst>
          </p:cNvPr>
          <p:cNvSpPr txBox="1">
            <a:spLocks/>
          </p:cNvSpPr>
          <p:nvPr/>
        </p:nvSpPr>
        <p:spPr>
          <a:xfrm>
            <a:off x="1404000" y="2738437"/>
            <a:ext cx="15762600" cy="5334000"/>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nl-NL" sz="2700" dirty="0"/>
              <a:t>Er zal veel (extra) informatie in de keten rondgestuurd gaan worden</a:t>
            </a:r>
          </a:p>
          <a:p>
            <a:pPr marL="0" indent="0">
              <a:buNone/>
            </a:pPr>
            <a:r>
              <a:rPr lang="nl-NL" sz="2700" dirty="0"/>
              <a:t>Deze informatie heeft in de praktijk niet altijd toegevoegde waarde  </a:t>
            </a:r>
          </a:p>
          <a:p>
            <a:pPr marL="0" indent="0">
              <a:buNone/>
            </a:pPr>
            <a:endParaRPr lang="nl-NL" sz="2700" dirty="0"/>
          </a:p>
        </p:txBody>
      </p:sp>
      <p:sp>
        <p:nvSpPr>
          <p:cNvPr id="8" name="Text Placeholder 2">
            <a:extLst>
              <a:ext uri="{FF2B5EF4-FFF2-40B4-BE49-F238E27FC236}">
                <a16:creationId xmlns:a16="http://schemas.microsoft.com/office/drawing/2014/main" id="{963D7413-3CAD-DFDC-1CD5-2DC8FC965DC2}"/>
              </a:ext>
            </a:extLst>
          </p:cNvPr>
          <p:cNvSpPr txBox="1">
            <a:spLocks/>
          </p:cNvSpPr>
          <p:nvPr/>
        </p:nvSpPr>
        <p:spPr>
          <a:xfrm>
            <a:off x="1396304" y="1927655"/>
            <a:ext cx="15773400" cy="547688"/>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3000" b="1" dirty="0">
                <a:solidFill>
                  <a:srgbClr val="4A54A4"/>
                </a:solidFill>
              </a:rPr>
              <a:t>Een </a:t>
            </a:r>
            <a:r>
              <a:rPr lang="en-US" sz="3000" b="1" dirty="0" err="1">
                <a:solidFill>
                  <a:srgbClr val="4A54A4"/>
                </a:solidFill>
              </a:rPr>
              <a:t>nuchtere</a:t>
            </a:r>
            <a:r>
              <a:rPr lang="en-US" sz="3000" b="1" dirty="0">
                <a:solidFill>
                  <a:srgbClr val="4A54A4"/>
                </a:solidFill>
              </a:rPr>
              <a:t> </a:t>
            </a:r>
            <a:r>
              <a:rPr lang="en-US" sz="3000" b="1" dirty="0" err="1">
                <a:solidFill>
                  <a:srgbClr val="4A54A4"/>
                </a:solidFill>
              </a:rPr>
              <a:t>blik</a:t>
            </a:r>
            <a:r>
              <a:rPr lang="en-US" sz="3000" b="1" dirty="0">
                <a:solidFill>
                  <a:srgbClr val="4A54A4"/>
                </a:solidFill>
              </a:rPr>
              <a:t> op de </a:t>
            </a:r>
            <a:r>
              <a:rPr lang="en-US" sz="3000" b="1" dirty="0" err="1">
                <a:solidFill>
                  <a:srgbClr val="4A54A4"/>
                </a:solidFill>
              </a:rPr>
              <a:t>gevolgen</a:t>
            </a:r>
            <a:r>
              <a:rPr lang="en-US" sz="3000" b="1" dirty="0">
                <a:solidFill>
                  <a:srgbClr val="4A54A4"/>
                </a:solidFill>
              </a:rPr>
              <a:t> </a:t>
            </a:r>
            <a:r>
              <a:rPr lang="en-US" sz="3000" b="1" dirty="0" err="1">
                <a:solidFill>
                  <a:srgbClr val="4A54A4"/>
                </a:solidFill>
              </a:rPr>
              <a:t>voor</a:t>
            </a:r>
            <a:r>
              <a:rPr lang="en-US" sz="3000" b="1" dirty="0">
                <a:solidFill>
                  <a:srgbClr val="4A54A4"/>
                </a:solidFill>
              </a:rPr>
              <a:t> </a:t>
            </a:r>
            <a:r>
              <a:rPr lang="en-US" sz="3000" b="1" dirty="0" err="1">
                <a:solidFill>
                  <a:srgbClr val="4A54A4"/>
                </a:solidFill>
              </a:rPr>
              <a:t>uw</a:t>
            </a:r>
            <a:r>
              <a:rPr lang="en-US" sz="3000" b="1" dirty="0">
                <a:solidFill>
                  <a:srgbClr val="4A54A4"/>
                </a:solidFill>
              </a:rPr>
              <a:t> </a:t>
            </a:r>
            <a:r>
              <a:rPr lang="en-US" sz="3000" b="1" dirty="0" err="1">
                <a:solidFill>
                  <a:srgbClr val="4A54A4"/>
                </a:solidFill>
              </a:rPr>
              <a:t>processen</a:t>
            </a:r>
            <a:r>
              <a:rPr lang="en-US" sz="3000" b="1" dirty="0">
                <a:solidFill>
                  <a:srgbClr val="4A54A4"/>
                </a:solidFill>
              </a:rPr>
              <a:t>, </a:t>
            </a:r>
            <a:r>
              <a:rPr lang="en-US" sz="3000" b="1" dirty="0" err="1">
                <a:solidFill>
                  <a:srgbClr val="4A54A4"/>
                </a:solidFill>
              </a:rPr>
              <a:t>uw</a:t>
            </a:r>
            <a:r>
              <a:rPr lang="en-US" sz="3000" b="1" dirty="0">
                <a:solidFill>
                  <a:srgbClr val="4A54A4"/>
                </a:solidFill>
              </a:rPr>
              <a:t> </a:t>
            </a:r>
            <a:r>
              <a:rPr lang="en-US" sz="3000" b="1" dirty="0" err="1">
                <a:solidFill>
                  <a:srgbClr val="4A54A4"/>
                </a:solidFill>
              </a:rPr>
              <a:t>ketenpartners</a:t>
            </a:r>
            <a:r>
              <a:rPr lang="en-US" sz="3000" b="1" dirty="0">
                <a:solidFill>
                  <a:srgbClr val="4A54A4"/>
                </a:solidFill>
              </a:rPr>
              <a:t> en het </a:t>
            </a:r>
            <a:r>
              <a:rPr lang="en-US" sz="3000" b="1" dirty="0" err="1">
                <a:solidFill>
                  <a:srgbClr val="4A54A4"/>
                </a:solidFill>
              </a:rPr>
              <a:t>toezicht</a:t>
            </a:r>
            <a:endParaRPr lang="nl-NL" sz="3000" b="1" dirty="0">
              <a:solidFill>
                <a:srgbClr val="4A54A4"/>
              </a:solidFill>
            </a:endParaRPr>
          </a:p>
        </p:txBody>
      </p:sp>
      <p:pic>
        <p:nvPicPr>
          <p:cNvPr id="9" name="Picture 8">
            <a:extLst>
              <a:ext uri="{FF2B5EF4-FFF2-40B4-BE49-F238E27FC236}">
                <a16:creationId xmlns:a16="http://schemas.microsoft.com/office/drawing/2014/main" id="{C2B226F7-22A8-6C51-511D-4FCFD3913B93}"/>
              </a:ext>
            </a:extLst>
          </p:cNvPr>
          <p:cNvPicPr>
            <a:picLocks noChangeAspect="1"/>
          </p:cNvPicPr>
          <p:nvPr/>
        </p:nvPicPr>
        <p:blipFill>
          <a:blip r:embed="rId3"/>
          <a:stretch>
            <a:fillRect/>
          </a:stretch>
        </p:blipFill>
        <p:spPr>
          <a:xfrm>
            <a:off x="294385" y="4279404"/>
            <a:ext cx="17699229" cy="2622650"/>
          </a:xfrm>
          <a:prstGeom prst="rect">
            <a:avLst/>
          </a:prstGeom>
        </p:spPr>
      </p:pic>
    </p:spTree>
    <p:extLst>
      <p:ext uri="{BB962C8B-B14F-4D97-AF65-F5344CB8AC3E}">
        <p14:creationId xmlns:p14="http://schemas.microsoft.com/office/powerpoint/2010/main" val="30725724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BC46AC-F819-3C69-CB3D-4B9C79C2C5E3}"/>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F2EA8130-0E20-BC64-6243-351EA378357E}"/>
              </a:ext>
            </a:extLst>
          </p:cNvPr>
          <p:cNvPicPr>
            <a:picLocks noChangeAspect="1"/>
          </p:cNvPicPr>
          <p:nvPr/>
        </p:nvPicPr>
        <p:blipFill>
          <a:blip r:embed="rId2"/>
          <a:stretch>
            <a:fillRect/>
          </a:stretch>
        </p:blipFill>
        <p:spPr>
          <a:xfrm>
            <a:off x="0" y="7058679"/>
            <a:ext cx="18288000" cy="3228321"/>
          </a:xfrm>
          <a:prstGeom prst="rect">
            <a:avLst/>
          </a:prstGeom>
        </p:spPr>
      </p:pic>
      <p:sp>
        <p:nvSpPr>
          <p:cNvPr id="6" name="Content Placeholder 3">
            <a:extLst>
              <a:ext uri="{FF2B5EF4-FFF2-40B4-BE49-F238E27FC236}">
                <a16:creationId xmlns:a16="http://schemas.microsoft.com/office/drawing/2014/main" id="{14C4A385-F60C-2371-AFF7-2D83D944F983}"/>
              </a:ext>
            </a:extLst>
          </p:cNvPr>
          <p:cNvSpPr txBox="1">
            <a:spLocks/>
          </p:cNvSpPr>
          <p:nvPr/>
        </p:nvSpPr>
        <p:spPr>
          <a:xfrm>
            <a:off x="1262700" y="3025345"/>
            <a:ext cx="15762600" cy="5334000"/>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nl-NL" sz="2700" dirty="0"/>
              <a:t>De Leidraad geeft een ‘</a:t>
            </a:r>
            <a:r>
              <a:rPr lang="nl-NL" sz="2700" dirty="0" err="1"/>
              <a:t>practisch</a:t>
            </a:r>
            <a:r>
              <a:rPr lang="nl-NL" sz="2700" dirty="0"/>
              <a:t>’ stappenplan voor melden van ZZS weer</a:t>
            </a:r>
          </a:p>
          <a:p>
            <a:pPr marL="0" indent="0">
              <a:buNone/>
            </a:pPr>
            <a:endParaRPr lang="nl-NL" sz="2700" dirty="0"/>
          </a:p>
          <a:p>
            <a:pPr marL="0" indent="0">
              <a:buNone/>
            </a:pPr>
            <a:r>
              <a:rPr lang="nl-NL" sz="2700" dirty="0"/>
              <a:t>Kort samengevat: </a:t>
            </a:r>
          </a:p>
          <a:p>
            <a:pPr marL="0" indent="0">
              <a:buNone/>
            </a:pPr>
            <a:r>
              <a:rPr lang="nl-NL" sz="2700" dirty="0"/>
              <a:t>Bepaal eerst of de 0,1 %-drempel wordt overschreden, koppel de juiste naam &amp; CAS-nummer uit de RIVM-lijst, vul die per stof in het nieuwe ‘ZZS-</a:t>
            </a:r>
            <a:r>
              <a:rPr lang="nl-NL" sz="2700" dirty="0" err="1"/>
              <a:t>substances</a:t>
            </a:r>
            <a:r>
              <a:rPr lang="nl-NL" sz="2700" dirty="0"/>
              <a:t>’-veld van uw digitale melding in, en bewaar de onderbouwing voor controle.</a:t>
            </a:r>
          </a:p>
          <a:p>
            <a:pPr marL="0" indent="0">
              <a:buNone/>
            </a:pPr>
            <a:endParaRPr lang="nl-NL" sz="2700" dirty="0"/>
          </a:p>
          <a:p>
            <a:pPr marL="0" indent="0">
              <a:buNone/>
            </a:pPr>
            <a:endParaRPr lang="nl-NL" sz="2700" dirty="0"/>
          </a:p>
          <a:p>
            <a:endParaRPr lang="nl-NL" sz="2700" dirty="0"/>
          </a:p>
        </p:txBody>
      </p:sp>
      <p:sp>
        <p:nvSpPr>
          <p:cNvPr id="8" name="Text Placeholder 2">
            <a:extLst>
              <a:ext uri="{FF2B5EF4-FFF2-40B4-BE49-F238E27FC236}">
                <a16:creationId xmlns:a16="http://schemas.microsoft.com/office/drawing/2014/main" id="{3F3936B6-87FE-5298-0DE8-50EAA06067F0}"/>
              </a:ext>
            </a:extLst>
          </p:cNvPr>
          <p:cNvSpPr txBox="1">
            <a:spLocks/>
          </p:cNvSpPr>
          <p:nvPr/>
        </p:nvSpPr>
        <p:spPr>
          <a:xfrm>
            <a:off x="1396304" y="1927655"/>
            <a:ext cx="15773400" cy="547688"/>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3000" b="1" dirty="0">
                <a:solidFill>
                  <a:srgbClr val="4A54A4"/>
                </a:solidFill>
              </a:rPr>
              <a:t>Hoe </a:t>
            </a:r>
            <a:r>
              <a:rPr lang="en-US" sz="3000" b="1" dirty="0" err="1">
                <a:solidFill>
                  <a:srgbClr val="4A54A4"/>
                </a:solidFill>
              </a:rPr>
              <a:t>pak</a:t>
            </a:r>
            <a:r>
              <a:rPr lang="en-US" sz="3000" b="1" dirty="0">
                <a:solidFill>
                  <a:srgbClr val="4A54A4"/>
                </a:solidFill>
              </a:rPr>
              <a:t> </a:t>
            </a:r>
            <a:r>
              <a:rPr lang="en-US" sz="3000" b="1" dirty="0" err="1">
                <a:solidFill>
                  <a:srgbClr val="4A54A4"/>
                </a:solidFill>
              </a:rPr>
              <a:t>ik</a:t>
            </a:r>
            <a:r>
              <a:rPr lang="en-US" sz="3000" b="1" dirty="0">
                <a:solidFill>
                  <a:srgbClr val="4A54A4"/>
                </a:solidFill>
              </a:rPr>
              <a:t> </a:t>
            </a:r>
            <a:r>
              <a:rPr lang="en-US" sz="3000" b="1" dirty="0" err="1">
                <a:solidFill>
                  <a:srgbClr val="4A54A4"/>
                </a:solidFill>
              </a:rPr>
              <a:t>dit</a:t>
            </a:r>
            <a:r>
              <a:rPr lang="en-US" sz="3000" b="1" dirty="0">
                <a:solidFill>
                  <a:srgbClr val="4A54A4"/>
                </a:solidFill>
              </a:rPr>
              <a:t> slim </a:t>
            </a:r>
            <a:r>
              <a:rPr lang="en-US" sz="3000" b="1" dirty="0" err="1">
                <a:solidFill>
                  <a:srgbClr val="4A54A4"/>
                </a:solidFill>
              </a:rPr>
              <a:t>aan</a:t>
            </a:r>
            <a:r>
              <a:rPr lang="en-US" sz="3000" b="1" dirty="0">
                <a:solidFill>
                  <a:srgbClr val="4A54A4"/>
                </a:solidFill>
              </a:rPr>
              <a:t>? </a:t>
            </a:r>
          </a:p>
          <a:p>
            <a:pPr marL="0" indent="0">
              <a:buNone/>
            </a:pPr>
            <a:r>
              <a:rPr lang="en-US" sz="3000" b="1" dirty="0">
                <a:solidFill>
                  <a:srgbClr val="4A54A4"/>
                </a:solidFill>
              </a:rPr>
              <a:t>Een </a:t>
            </a:r>
            <a:r>
              <a:rPr lang="en-US" sz="3000" b="1" dirty="0" err="1">
                <a:solidFill>
                  <a:srgbClr val="4A54A4"/>
                </a:solidFill>
              </a:rPr>
              <a:t>praktisch</a:t>
            </a:r>
            <a:r>
              <a:rPr lang="en-US" sz="3000" b="1" dirty="0">
                <a:solidFill>
                  <a:srgbClr val="4A54A4"/>
                </a:solidFill>
              </a:rPr>
              <a:t> </a:t>
            </a:r>
            <a:r>
              <a:rPr lang="en-US" sz="3000" b="1" dirty="0" err="1">
                <a:solidFill>
                  <a:srgbClr val="4A54A4"/>
                </a:solidFill>
              </a:rPr>
              <a:t>stappenplan</a:t>
            </a:r>
            <a:r>
              <a:rPr lang="en-US" sz="3000" b="1" dirty="0">
                <a:solidFill>
                  <a:srgbClr val="4A54A4"/>
                </a:solidFill>
              </a:rPr>
              <a:t>, </a:t>
            </a:r>
            <a:r>
              <a:rPr lang="en-US" sz="3000" b="1" dirty="0" err="1">
                <a:solidFill>
                  <a:srgbClr val="4A54A4"/>
                </a:solidFill>
              </a:rPr>
              <a:t>niet</a:t>
            </a:r>
            <a:r>
              <a:rPr lang="en-US" sz="3000" b="1" dirty="0">
                <a:solidFill>
                  <a:srgbClr val="4A54A4"/>
                </a:solidFill>
              </a:rPr>
              <a:t> </a:t>
            </a:r>
            <a:r>
              <a:rPr lang="en-US" sz="3000" b="1" dirty="0" err="1">
                <a:solidFill>
                  <a:srgbClr val="4A54A4"/>
                </a:solidFill>
              </a:rPr>
              <a:t>vanuit</a:t>
            </a:r>
            <a:r>
              <a:rPr lang="en-US" sz="3000" b="1" dirty="0">
                <a:solidFill>
                  <a:srgbClr val="4A54A4"/>
                </a:solidFill>
              </a:rPr>
              <a:t> het </a:t>
            </a:r>
            <a:r>
              <a:rPr lang="en-US" sz="3000" b="1" dirty="0" err="1">
                <a:solidFill>
                  <a:srgbClr val="4A54A4"/>
                </a:solidFill>
              </a:rPr>
              <a:t>wetboek</a:t>
            </a:r>
            <a:r>
              <a:rPr lang="en-US" sz="3000" b="1" dirty="0">
                <a:solidFill>
                  <a:srgbClr val="4A54A4"/>
                </a:solidFill>
              </a:rPr>
              <a:t>, maar </a:t>
            </a:r>
            <a:r>
              <a:rPr lang="en-US" sz="3000" b="1" dirty="0" err="1">
                <a:solidFill>
                  <a:srgbClr val="4A54A4"/>
                </a:solidFill>
              </a:rPr>
              <a:t>vanuit</a:t>
            </a:r>
            <a:r>
              <a:rPr lang="en-US" sz="3000" b="1" dirty="0">
                <a:solidFill>
                  <a:srgbClr val="4A54A4"/>
                </a:solidFill>
              </a:rPr>
              <a:t> de </a:t>
            </a:r>
            <a:r>
              <a:rPr lang="en-US" sz="3000" b="1" dirty="0" err="1">
                <a:solidFill>
                  <a:srgbClr val="4A54A4"/>
                </a:solidFill>
              </a:rPr>
              <a:t>praktijk</a:t>
            </a:r>
            <a:endParaRPr lang="nl-NL" sz="3000" b="1" dirty="0">
              <a:solidFill>
                <a:srgbClr val="4A54A4"/>
              </a:solidFill>
            </a:endParaRPr>
          </a:p>
        </p:txBody>
      </p:sp>
      <p:pic>
        <p:nvPicPr>
          <p:cNvPr id="11" name="Picture 10">
            <a:extLst>
              <a:ext uri="{FF2B5EF4-FFF2-40B4-BE49-F238E27FC236}">
                <a16:creationId xmlns:a16="http://schemas.microsoft.com/office/drawing/2014/main" id="{D5ED0755-D6CA-D307-1855-B05CC613DB71}"/>
              </a:ext>
            </a:extLst>
          </p:cNvPr>
          <p:cNvPicPr>
            <a:picLocks noChangeAspect="1"/>
          </p:cNvPicPr>
          <p:nvPr/>
        </p:nvPicPr>
        <p:blipFill>
          <a:blip r:embed="rId3"/>
          <a:stretch>
            <a:fillRect/>
          </a:stretch>
        </p:blipFill>
        <p:spPr>
          <a:xfrm>
            <a:off x="1364181" y="6223620"/>
            <a:ext cx="15566662" cy="1866549"/>
          </a:xfrm>
          <a:prstGeom prst="rect">
            <a:avLst/>
          </a:prstGeom>
        </p:spPr>
      </p:pic>
    </p:spTree>
    <p:extLst>
      <p:ext uri="{BB962C8B-B14F-4D97-AF65-F5344CB8AC3E}">
        <p14:creationId xmlns:p14="http://schemas.microsoft.com/office/powerpoint/2010/main" val="19191785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4928BB-705E-7658-A94D-7F0D7F033984}"/>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CE4B122A-26C5-7229-5E25-C9AAE4D648D2}"/>
              </a:ext>
            </a:extLst>
          </p:cNvPr>
          <p:cNvPicPr>
            <a:picLocks noChangeAspect="1"/>
          </p:cNvPicPr>
          <p:nvPr/>
        </p:nvPicPr>
        <p:blipFill>
          <a:blip r:embed="rId2"/>
          <a:stretch>
            <a:fillRect/>
          </a:stretch>
        </p:blipFill>
        <p:spPr>
          <a:xfrm>
            <a:off x="0" y="7058679"/>
            <a:ext cx="18288000" cy="3228321"/>
          </a:xfrm>
          <a:prstGeom prst="rect">
            <a:avLst/>
          </a:prstGeom>
        </p:spPr>
      </p:pic>
      <p:sp>
        <p:nvSpPr>
          <p:cNvPr id="8" name="Text Placeholder 2">
            <a:extLst>
              <a:ext uri="{FF2B5EF4-FFF2-40B4-BE49-F238E27FC236}">
                <a16:creationId xmlns:a16="http://schemas.microsoft.com/office/drawing/2014/main" id="{E2522CCC-E576-7109-1829-A973B6B0CBF0}"/>
              </a:ext>
            </a:extLst>
          </p:cNvPr>
          <p:cNvSpPr txBox="1">
            <a:spLocks/>
          </p:cNvSpPr>
          <p:nvPr/>
        </p:nvSpPr>
        <p:spPr>
          <a:xfrm>
            <a:off x="1396304" y="1927655"/>
            <a:ext cx="15773400" cy="547688"/>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3000" b="1" dirty="0">
                <a:solidFill>
                  <a:srgbClr val="4A54A4"/>
                </a:solidFill>
              </a:rPr>
              <a:t>Hoe </a:t>
            </a:r>
            <a:r>
              <a:rPr lang="en-US" sz="3000" b="1" dirty="0" err="1">
                <a:solidFill>
                  <a:srgbClr val="4A54A4"/>
                </a:solidFill>
              </a:rPr>
              <a:t>pak</a:t>
            </a:r>
            <a:r>
              <a:rPr lang="en-US" sz="3000" b="1" dirty="0">
                <a:solidFill>
                  <a:srgbClr val="4A54A4"/>
                </a:solidFill>
              </a:rPr>
              <a:t> </a:t>
            </a:r>
            <a:r>
              <a:rPr lang="en-US" sz="3000" b="1" dirty="0" err="1">
                <a:solidFill>
                  <a:srgbClr val="4A54A4"/>
                </a:solidFill>
              </a:rPr>
              <a:t>ik</a:t>
            </a:r>
            <a:r>
              <a:rPr lang="en-US" sz="3000" b="1" dirty="0">
                <a:solidFill>
                  <a:srgbClr val="4A54A4"/>
                </a:solidFill>
              </a:rPr>
              <a:t> </a:t>
            </a:r>
            <a:r>
              <a:rPr lang="en-US" sz="3000" b="1" dirty="0" err="1">
                <a:solidFill>
                  <a:srgbClr val="4A54A4"/>
                </a:solidFill>
              </a:rPr>
              <a:t>dit</a:t>
            </a:r>
            <a:r>
              <a:rPr lang="en-US" sz="3000" b="1" dirty="0">
                <a:solidFill>
                  <a:srgbClr val="4A54A4"/>
                </a:solidFill>
              </a:rPr>
              <a:t> “slim” </a:t>
            </a:r>
            <a:r>
              <a:rPr lang="en-US" sz="3000" b="1" dirty="0" err="1">
                <a:solidFill>
                  <a:srgbClr val="4A54A4"/>
                </a:solidFill>
              </a:rPr>
              <a:t>aan</a:t>
            </a:r>
            <a:r>
              <a:rPr lang="en-US" sz="3000" b="1" dirty="0">
                <a:solidFill>
                  <a:srgbClr val="4A54A4"/>
                </a:solidFill>
              </a:rPr>
              <a:t>? Een </a:t>
            </a:r>
            <a:r>
              <a:rPr lang="en-US" sz="3000" b="1" dirty="0" err="1">
                <a:solidFill>
                  <a:srgbClr val="4A54A4"/>
                </a:solidFill>
              </a:rPr>
              <a:t>praktisch</a:t>
            </a:r>
            <a:r>
              <a:rPr lang="en-US" sz="3000" b="1" dirty="0">
                <a:solidFill>
                  <a:srgbClr val="4A54A4"/>
                </a:solidFill>
              </a:rPr>
              <a:t> </a:t>
            </a:r>
            <a:r>
              <a:rPr lang="en-US" sz="3000" b="1" dirty="0" err="1">
                <a:solidFill>
                  <a:srgbClr val="4A54A4"/>
                </a:solidFill>
              </a:rPr>
              <a:t>stappenplan</a:t>
            </a:r>
            <a:r>
              <a:rPr lang="en-US" sz="3000" b="1" dirty="0">
                <a:solidFill>
                  <a:srgbClr val="4A54A4"/>
                </a:solidFill>
              </a:rPr>
              <a:t>…?</a:t>
            </a:r>
            <a:endParaRPr lang="nl-NL" sz="3000" b="1" dirty="0">
              <a:solidFill>
                <a:srgbClr val="4A54A4"/>
              </a:solidFill>
            </a:endParaRPr>
          </a:p>
        </p:txBody>
      </p:sp>
      <p:sp>
        <p:nvSpPr>
          <p:cNvPr id="10" name="TextBox 9">
            <a:extLst>
              <a:ext uri="{FF2B5EF4-FFF2-40B4-BE49-F238E27FC236}">
                <a16:creationId xmlns:a16="http://schemas.microsoft.com/office/drawing/2014/main" id="{7868CF06-0157-34CE-08C6-F4A8C766659C}"/>
              </a:ext>
            </a:extLst>
          </p:cNvPr>
          <p:cNvSpPr txBox="1"/>
          <p:nvPr/>
        </p:nvSpPr>
        <p:spPr>
          <a:xfrm>
            <a:off x="3163097" y="4471804"/>
            <a:ext cx="14257584" cy="1338828"/>
          </a:xfrm>
          <a:prstGeom prst="rect">
            <a:avLst/>
          </a:prstGeom>
          <a:noFill/>
        </p:spPr>
        <p:txBody>
          <a:bodyPr wrap="square">
            <a:spAutoFit/>
          </a:bodyPr>
          <a:lstStyle/>
          <a:p>
            <a:pPr algn="l"/>
            <a:r>
              <a:rPr lang="nl-NL" sz="2700" b="0" i="0" dirty="0">
                <a:solidFill>
                  <a:srgbClr val="212529"/>
                </a:solidFill>
                <a:effectLst/>
              </a:rPr>
              <a:t>Screen uw stroom</a:t>
            </a:r>
          </a:p>
          <a:p>
            <a:pPr marL="971550" lvl="1" indent="-514350" algn="l">
              <a:buFont typeface="+mj-lt"/>
              <a:buAutoNum type="arabicPeriod"/>
            </a:pPr>
            <a:r>
              <a:rPr lang="nl-NL" sz="2700" b="0" i="0" dirty="0">
                <a:solidFill>
                  <a:srgbClr val="212529"/>
                </a:solidFill>
                <a:effectLst/>
              </a:rPr>
              <a:t>Check SDS, procesinformatie en (zo nodig) laboratorium­analyse.</a:t>
            </a:r>
          </a:p>
          <a:p>
            <a:pPr marL="971550" lvl="1" indent="-514350" algn="l">
              <a:buFont typeface="+mj-lt"/>
              <a:buAutoNum type="arabicPeriod"/>
            </a:pPr>
            <a:r>
              <a:rPr lang="nl-NL" sz="2700" b="0" i="0" dirty="0">
                <a:solidFill>
                  <a:srgbClr val="212529"/>
                </a:solidFill>
                <a:effectLst/>
              </a:rPr>
              <a:t>Bevat de afvalstof ≥ 0,1 </a:t>
            </a:r>
            <a:r>
              <a:rPr lang="nl-NL" sz="2700" b="0" i="0" dirty="0" err="1">
                <a:solidFill>
                  <a:srgbClr val="212529"/>
                </a:solidFill>
                <a:effectLst/>
              </a:rPr>
              <a:t>gew</a:t>
            </a:r>
            <a:r>
              <a:rPr lang="nl-NL" sz="2700" b="0" i="0" dirty="0">
                <a:solidFill>
                  <a:srgbClr val="212529"/>
                </a:solidFill>
                <a:effectLst/>
              </a:rPr>
              <a:t>.% van (één of meer) stoffen op de officiële NL-ZZS-lijst (RIVM)?</a:t>
            </a:r>
          </a:p>
        </p:txBody>
      </p:sp>
      <p:sp>
        <p:nvSpPr>
          <p:cNvPr id="12" name="TextBox 11">
            <a:extLst>
              <a:ext uri="{FF2B5EF4-FFF2-40B4-BE49-F238E27FC236}">
                <a16:creationId xmlns:a16="http://schemas.microsoft.com/office/drawing/2014/main" id="{783FDAA4-5C40-2922-2A88-FBAEDFD13BD9}"/>
              </a:ext>
            </a:extLst>
          </p:cNvPr>
          <p:cNvSpPr txBox="1"/>
          <p:nvPr/>
        </p:nvSpPr>
        <p:spPr>
          <a:xfrm>
            <a:off x="3163097" y="4472580"/>
            <a:ext cx="14727218" cy="2169825"/>
          </a:xfrm>
          <a:prstGeom prst="rect">
            <a:avLst/>
          </a:prstGeom>
          <a:noFill/>
        </p:spPr>
        <p:txBody>
          <a:bodyPr wrap="square">
            <a:spAutoFit/>
          </a:bodyPr>
          <a:lstStyle/>
          <a:p>
            <a:pPr algn="l"/>
            <a:r>
              <a:rPr lang="nl-NL" sz="2700" b="0" i="0" dirty="0">
                <a:solidFill>
                  <a:srgbClr val="212529"/>
                </a:solidFill>
                <a:effectLst/>
              </a:rPr>
              <a:t>Identificeer elke ZZS nauwkeurig</a:t>
            </a:r>
          </a:p>
          <a:p>
            <a:pPr marL="971550" lvl="1" indent="-514350" algn="l">
              <a:buFont typeface="+mj-lt"/>
              <a:buAutoNum type="arabicPeriod"/>
            </a:pPr>
            <a:r>
              <a:rPr lang="nl-NL" sz="2700" b="0" i="0" dirty="0">
                <a:solidFill>
                  <a:srgbClr val="212529"/>
                </a:solidFill>
                <a:effectLst/>
              </a:rPr>
              <a:t>Gebruik exact de stofnaam zoals op de ZZS-lijst staat.</a:t>
            </a:r>
          </a:p>
          <a:p>
            <a:pPr marL="971550" lvl="1" indent="-514350" algn="l">
              <a:buFont typeface="+mj-lt"/>
              <a:buAutoNum type="arabicPeriod"/>
            </a:pPr>
            <a:r>
              <a:rPr lang="nl-NL" sz="2700" b="0" i="0" dirty="0">
                <a:solidFill>
                  <a:srgbClr val="212529"/>
                </a:solidFill>
                <a:effectLst/>
              </a:rPr>
              <a:t>Noteer bijbehorend CAS-nummer (géén handelsnamen of afkortingen).</a:t>
            </a:r>
          </a:p>
          <a:p>
            <a:pPr marL="971550" lvl="1" indent="-514350" algn="l">
              <a:buFont typeface="+mj-lt"/>
              <a:buAutoNum type="arabicPeriod"/>
            </a:pPr>
            <a:r>
              <a:rPr lang="nl-NL" sz="2700" b="0" i="0" dirty="0">
                <a:solidFill>
                  <a:srgbClr val="212529"/>
                </a:solidFill>
                <a:effectLst/>
              </a:rPr>
              <a:t>Mengsel met meerdere ZZS? Noteer ze allemaal; als er &gt; 5 voorkomen: vermeld ten minste de 3 met hoogste concentratie of gevaar.</a:t>
            </a:r>
          </a:p>
        </p:txBody>
      </p:sp>
      <p:sp>
        <p:nvSpPr>
          <p:cNvPr id="14" name="TextBox 13">
            <a:extLst>
              <a:ext uri="{FF2B5EF4-FFF2-40B4-BE49-F238E27FC236}">
                <a16:creationId xmlns:a16="http://schemas.microsoft.com/office/drawing/2014/main" id="{E750DD73-E295-B7BB-AFFB-A53537E3D7E0}"/>
              </a:ext>
            </a:extLst>
          </p:cNvPr>
          <p:cNvSpPr txBox="1"/>
          <p:nvPr/>
        </p:nvSpPr>
        <p:spPr>
          <a:xfrm>
            <a:off x="3125257" y="4471804"/>
            <a:ext cx="14727218" cy="1338828"/>
          </a:xfrm>
          <a:prstGeom prst="rect">
            <a:avLst/>
          </a:prstGeom>
          <a:noFill/>
        </p:spPr>
        <p:txBody>
          <a:bodyPr wrap="square">
            <a:spAutoFit/>
          </a:bodyPr>
          <a:lstStyle/>
          <a:p>
            <a:pPr algn="l"/>
            <a:r>
              <a:rPr lang="nl-NL" sz="2700" b="0" i="0" dirty="0">
                <a:solidFill>
                  <a:srgbClr val="212529"/>
                </a:solidFill>
                <a:effectLst/>
              </a:rPr>
              <a:t>Vul het digitale meldformulier (LMA / AMICE)</a:t>
            </a:r>
          </a:p>
          <a:p>
            <a:pPr marL="971550" lvl="1" indent="-514350" algn="l">
              <a:buFont typeface="+mj-lt"/>
              <a:buAutoNum type="arabicPeriod"/>
            </a:pPr>
            <a:r>
              <a:rPr lang="nl-NL" sz="2700" b="0" i="0" dirty="0">
                <a:solidFill>
                  <a:srgbClr val="212529"/>
                </a:solidFill>
                <a:effectLst/>
              </a:rPr>
              <a:t>Geef aan ‘Bevat ZZS’</a:t>
            </a:r>
          </a:p>
          <a:p>
            <a:pPr marL="971550" lvl="1" indent="-514350" algn="l">
              <a:buFont typeface="+mj-lt"/>
              <a:buAutoNum type="arabicPeriod"/>
            </a:pPr>
            <a:r>
              <a:rPr lang="nl-NL" sz="2700" b="0" i="0" dirty="0">
                <a:solidFill>
                  <a:srgbClr val="212529"/>
                </a:solidFill>
                <a:effectLst/>
              </a:rPr>
              <a:t>Voer van alle ZZS de benodigde gegevens in</a:t>
            </a:r>
          </a:p>
        </p:txBody>
      </p:sp>
      <p:sp>
        <p:nvSpPr>
          <p:cNvPr id="16" name="TextBox 15">
            <a:extLst>
              <a:ext uri="{FF2B5EF4-FFF2-40B4-BE49-F238E27FC236}">
                <a16:creationId xmlns:a16="http://schemas.microsoft.com/office/drawing/2014/main" id="{DAA6A2B2-3673-491A-11A3-C610E189A98C}"/>
              </a:ext>
            </a:extLst>
          </p:cNvPr>
          <p:cNvSpPr txBox="1"/>
          <p:nvPr/>
        </p:nvSpPr>
        <p:spPr>
          <a:xfrm>
            <a:off x="3159192" y="4471804"/>
            <a:ext cx="12679563" cy="1754326"/>
          </a:xfrm>
          <a:prstGeom prst="rect">
            <a:avLst/>
          </a:prstGeom>
          <a:noFill/>
        </p:spPr>
        <p:txBody>
          <a:bodyPr wrap="square">
            <a:spAutoFit/>
          </a:bodyPr>
          <a:lstStyle/>
          <a:p>
            <a:pPr algn="l"/>
            <a:r>
              <a:rPr lang="nl-NL" sz="2700" b="0" i="0" dirty="0">
                <a:solidFill>
                  <a:srgbClr val="212529"/>
                </a:solidFill>
                <a:effectLst/>
              </a:rPr>
              <a:t>Controle &amp; verzending</a:t>
            </a:r>
          </a:p>
          <a:p>
            <a:pPr marL="971550" lvl="1" indent="-514350" algn="l">
              <a:buFont typeface="+mj-lt"/>
              <a:buAutoNum type="arabicPeriod"/>
            </a:pPr>
            <a:r>
              <a:rPr lang="nl-NL" sz="2700" b="0" i="0" dirty="0">
                <a:solidFill>
                  <a:srgbClr val="212529"/>
                </a:solidFill>
                <a:effectLst/>
              </a:rPr>
              <a:t>Laat (automatische) validatie van het systeem controleren of ieder CAS-nummer op de actuele ZZS-lijst staat.</a:t>
            </a:r>
          </a:p>
          <a:p>
            <a:pPr marL="971550" lvl="1" indent="-514350" algn="l">
              <a:buFont typeface="+mj-lt"/>
              <a:buAutoNum type="arabicPeriod"/>
            </a:pPr>
            <a:r>
              <a:rPr lang="nl-NL" sz="2700" b="0" i="0" dirty="0">
                <a:solidFill>
                  <a:srgbClr val="212529"/>
                </a:solidFill>
                <a:effectLst/>
              </a:rPr>
              <a:t>Verstuur de melding uiterlijk binnen 5 werkdagen na afgifte/ontvangst.</a:t>
            </a:r>
          </a:p>
        </p:txBody>
      </p:sp>
      <p:sp>
        <p:nvSpPr>
          <p:cNvPr id="18" name="TextBox 17">
            <a:extLst>
              <a:ext uri="{FF2B5EF4-FFF2-40B4-BE49-F238E27FC236}">
                <a16:creationId xmlns:a16="http://schemas.microsoft.com/office/drawing/2014/main" id="{822DEDCF-5D46-150F-DE17-E618708755EE}"/>
              </a:ext>
            </a:extLst>
          </p:cNvPr>
          <p:cNvSpPr txBox="1"/>
          <p:nvPr/>
        </p:nvSpPr>
        <p:spPr>
          <a:xfrm>
            <a:off x="3159192" y="4471804"/>
            <a:ext cx="13830407" cy="1754326"/>
          </a:xfrm>
          <a:prstGeom prst="rect">
            <a:avLst/>
          </a:prstGeom>
          <a:noFill/>
        </p:spPr>
        <p:txBody>
          <a:bodyPr wrap="square">
            <a:spAutoFit/>
          </a:bodyPr>
          <a:lstStyle/>
          <a:p>
            <a:pPr algn="l"/>
            <a:r>
              <a:rPr lang="nl-NL" sz="2700" b="0" i="0" dirty="0">
                <a:solidFill>
                  <a:srgbClr val="212529"/>
                </a:solidFill>
                <a:effectLst/>
              </a:rPr>
              <a:t>Bewaarbewijs &amp; </a:t>
            </a:r>
            <a:r>
              <a:rPr lang="nl-NL" sz="2700" b="0" i="0" dirty="0" err="1">
                <a:solidFill>
                  <a:srgbClr val="212529"/>
                </a:solidFill>
                <a:effectLst/>
              </a:rPr>
              <a:t>audittrail</a:t>
            </a:r>
            <a:endParaRPr lang="nl-NL" sz="2700" b="0" i="0" dirty="0">
              <a:solidFill>
                <a:srgbClr val="212529"/>
              </a:solidFill>
              <a:effectLst/>
            </a:endParaRPr>
          </a:p>
          <a:p>
            <a:pPr marL="971550" lvl="1" indent="-514350" algn="l">
              <a:buFont typeface="+mj-lt"/>
              <a:buAutoNum type="arabicPeriod"/>
            </a:pPr>
            <a:r>
              <a:rPr lang="nl-NL" sz="2700" b="0" i="0" dirty="0">
                <a:solidFill>
                  <a:srgbClr val="212529"/>
                </a:solidFill>
                <a:effectLst/>
              </a:rPr>
              <a:t>Sla de onderbouwing (analyses, SDS) min. 5 jaar op; kan door ILT/omgevings­dienst worden opgevraagd.</a:t>
            </a:r>
          </a:p>
          <a:p>
            <a:pPr marL="971550" lvl="1" indent="-514350" algn="l">
              <a:buFont typeface="+mj-lt"/>
              <a:buAutoNum type="arabicPeriod"/>
            </a:pPr>
            <a:r>
              <a:rPr lang="nl-NL" sz="2700" b="0" i="0" dirty="0">
                <a:solidFill>
                  <a:srgbClr val="212529"/>
                </a:solidFill>
                <a:effectLst/>
              </a:rPr>
              <a:t>Log evt. updates (nieuwe analyse -&gt; andere ZZS-set); stuur een gecorrigeerde melding.</a:t>
            </a:r>
          </a:p>
        </p:txBody>
      </p:sp>
      <p:pic>
        <p:nvPicPr>
          <p:cNvPr id="20" name="Picture 19">
            <a:extLst>
              <a:ext uri="{FF2B5EF4-FFF2-40B4-BE49-F238E27FC236}">
                <a16:creationId xmlns:a16="http://schemas.microsoft.com/office/drawing/2014/main" id="{DCA9F540-7B6B-FCDB-164C-F3911EE5C72A}"/>
              </a:ext>
            </a:extLst>
          </p:cNvPr>
          <p:cNvPicPr>
            <a:picLocks noChangeAspect="1"/>
          </p:cNvPicPr>
          <p:nvPr/>
        </p:nvPicPr>
        <p:blipFill>
          <a:blip r:embed="rId3"/>
          <a:stretch>
            <a:fillRect/>
          </a:stretch>
        </p:blipFill>
        <p:spPr>
          <a:xfrm>
            <a:off x="1391694" y="2510574"/>
            <a:ext cx="1733563" cy="6200820"/>
          </a:xfrm>
          <a:prstGeom prst="rect">
            <a:avLst/>
          </a:prstGeom>
        </p:spPr>
      </p:pic>
    </p:spTree>
    <p:extLst>
      <p:ext uri="{BB962C8B-B14F-4D97-AF65-F5344CB8AC3E}">
        <p14:creationId xmlns:p14="http://schemas.microsoft.com/office/powerpoint/2010/main" val="1943973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0"/>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12"/>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14"/>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1" nodeType="clickEffect">
                                  <p:stCondLst>
                                    <p:cond delay="0"/>
                                  </p:stCondLst>
                                  <p:childTnLst>
                                    <p:set>
                                      <p:cBhvr>
                                        <p:cTn id="34" dur="1" fill="hold">
                                          <p:stCondLst>
                                            <p:cond delay="0"/>
                                          </p:stCondLst>
                                        </p:cTn>
                                        <p:tgtEl>
                                          <p:spTgt spid="16"/>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p:bldP spid="12" grpId="0"/>
      <p:bldP spid="12" grpId="1"/>
      <p:bldP spid="14" grpId="0"/>
      <p:bldP spid="14" grpId="1"/>
      <p:bldP spid="16" grpId="0"/>
      <p:bldP spid="16" grpId="1"/>
      <p:bldP spid="1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B21C6-D90F-38BA-B2A7-A2ECBFD9999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BA4BB1D-9A21-2E7A-9396-F9DDE4ED3E6D}"/>
              </a:ext>
            </a:extLst>
          </p:cNvPr>
          <p:cNvPicPr>
            <a:picLocks noChangeAspect="1"/>
          </p:cNvPicPr>
          <p:nvPr/>
        </p:nvPicPr>
        <p:blipFill>
          <a:blip r:embed="rId2"/>
          <a:stretch>
            <a:fillRect/>
          </a:stretch>
        </p:blipFill>
        <p:spPr>
          <a:xfrm>
            <a:off x="0" y="7058679"/>
            <a:ext cx="18288000" cy="3228321"/>
          </a:xfrm>
          <a:prstGeom prst="rect">
            <a:avLst/>
          </a:prstGeom>
        </p:spPr>
      </p:pic>
      <p:pic>
        <p:nvPicPr>
          <p:cNvPr id="4" name="Picture 3" descr="A map of europe with a blue rectangle with white text&#10;&#10;AI-generated content may be incorrect.">
            <a:extLst>
              <a:ext uri="{FF2B5EF4-FFF2-40B4-BE49-F238E27FC236}">
                <a16:creationId xmlns:a16="http://schemas.microsoft.com/office/drawing/2014/main" id="{9959955E-49AF-443E-D857-EFC9D44D9F9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5008" y="390972"/>
            <a:ext cx="14545616" cy="8473459"/>
          </a:xfrm>
          <a:prstGeom prst="rect">
            <a:avLst/>
          </a:prstGeom>
        </p:spPr>
      </p:pic>
      <p:pic>
        <p:nvPicPr>
          <p:cNvPr id="6" name="Picture 5" descr="A blue and black logo&#10;&#10;AI-generated content may be incorrect.">
            <a:extLst>
              <a:ext uri="{FF2B5EF4-FFF2-40B4-BE49-F238E27FC236}">
                <a16:creationId xmlns:a16="http://schemas.microsoft.com/office/drawing/2014/main" id="{D911A990-3C57-5D3A-B83D-89D44E8D018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6623720" cy="1440659"/>
          </a:xfrm>
          <a:prstGeom prst="rect">
            <a:avLst/>
          </a:prstGeom>
        </p:spPr>
      </p:pic>
    </p:spTree>
    <p:extLst>
      <p:ext uri="{BB962C8B-B14F-4D97-AF65-F5344CB8AC3E}">
        <p14:creationId xmlns:p14="http://schemas.microsoft.com/office/powerpoint/2010/main" val="22666696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7DF007-FF22-6FB0-A1F2-C491D9C86EEB}"/>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3A7621C5-1FFA-41D4-75D0-F9794D8B679C}"/>
              </a:ext>
            </a:extLst>
          </p:cNvPr>
          <p:cNvPicPr>
            <a:picLocks noChangeAspect="1"/>
          </p:cNvPicPr>
          <p:nvPr/>
        </p:nvPicPr>
        <p:blipFill>
          <a:blip r:embed="rId2"/>
          <a:stretch>
            <a:fillRect/>
          </a:stretch>
        </p:blipFill>
        <p:spPr>
          <a:xfrm>
            <a:off x="0" y="7058679"/>
            <a:ext cx="18288000" cy="3228321"/>
          </a:xfrm>
          <a:prstGeom prst="rect">
            <a:avLst/>
          </a:prstGeom>
        </p:spPr>
      </p:pic>
      <p:sp>
        <p:nvSpPr>
          <p:cNvPr id="6" name="Content Placeholder 3">
            <a:extLst>
              <a:ext uri="{FF2B5EF4-FFF2-40B4-BE49-F238E27FC236}">
                <a16:creationId xmlns:a16="http://schemas.microsoft.com/office/drawing/2014/main" id="{0A60A3E8-B32B-C747-D24D-284923272F55}"/>
              </a:ext>
            </a:extLst>
          </p:cNvPr>
          <p:cNvSpPr txBox="1">
            <a:spLocks/>
          </p:cNvSpPr>
          <p:nvPr/>
        </p:nvSpPr>
        <p:spPr>
          <a:xfrm>
            <a:off x="1262700" y="2767235"/>
            <a:ext cx="15762600" cy="5592109"/>
          </a:xfrm>
          <a:prstGeom prst="rect">
            <a:avLst/>
          </a:prstGeom>
        </p:spPr>
        <p:txBody>
          <a:bodyPr>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nl-NL" sz="2700" dirty="0"/>
              <a:t>Dit stappenplan lijkt eenvoudig, maar vergt alsnog veel extra werk…</a:t>
            </a:r>
          </a:p>
          <a:p>
            <a:pPr marL="0" indent="0">
              <a:buNone/>
            </a:pPr>
            <a:endParaRPr lang="nl-NL" sz="2700" dirty="0"/>
          </a:p>
          <a:p>
            <a:pPr marL="0" indent="0">
              <a:buNone/>
            </a:pPr>
            <a:r>
              <a:rPr lang="nl-NL" sz="2700" dirty="0"/>
              <a:t>Voorkomen van het rondsturen en opbouwen van “nutteloze” informatie</a:t>
            </a:r>
          </a:p>
          <a:p>
            <a:r>
              <a:rPr lang="nl-NL" sz="2700" dirty="0"/>
              <a:t>Goede inventarisatie van afvalstromen</a:t>
            </a:r>
          </a:p>
          <a:p>
            <a:r>
              <a:rPr lang="nl-NL" sz="2700" dirty="0"/>
              <a:t>Goede inventarisatie en route van ZZS binnen bedrijf</a:t>
            </a:r>
          </a:p>
          <a:p>
            <a:r>
              <a:rPr lang="nl-NL" sz="2700" dirty="0"/>
              <a:t>Goede inventarisatie van ZZS in afval </a:t>
            </a:r>
          </a:p>
          <a:p>
            <a:r>
              <a:rPr lang="nl-NL" sz="2700" dirty="0"/>
              <a:t>Alléén </a:t>
            </a:r>
            <a:r>
              <a:rPr lang="nl-NL" sz="2700" i="1" dirty="0"/>
              <a:t>relevante</a:t>
            </a:r>
            <a:r>
              <a:rPr lang="nl-NL" sz="2700" dirty="0"/>
              <a:t> ZZS per afvalstroom melden!!</a:t>
            </a:r>
          </a:p>
          <a:p>
            <a:pPr marL="0" indent="0">
              <a:buNone/>
            </a:pPr>
            <a:endParaRPr lang="nl-NL" sz="2800" dirty="0"/>
          </a:p>
          <a:p>
            <a:pPr marL="0" indent="0">
              <a:buNone/>
            </a:pPr>
            <a:r>
              <a:rPr lang="nl-NL" sz="2700" dirty="0"/>
              <a:t>Maak gebruik van reeds beschikbare informatie</a:t>
            </a:r>
          </a:p>
          <a:p>
            <a:endParaRPr lang="nl-NL" sz="2700" dirty="0"/>
          </a:p>
          <a:p>
            <a:pPr marL="0" indent="0">
              <a:buNone/>
            </a:pPr>
            <a:r>
              <a:rPr lang="nl-NL" sz="2700" dirty="0"/>
              <a:t>Voorbeeld van “nutteloze” informatie:</a:t>
            </a:r>
          </a:p>
          <a:p>
            <a:r>
              <a:rPr lang="nl-NL" sz="2700" dirty="0"/>
              <a:t>Alle ZZS die gemeld moeten worden ook melden in kantineafval</a:t>
            </a:r>
          </a:p>
          <a:p>
            <a:r>
              <a:rPr lang="nl-NL" sz="2700" dirty="0"/>
              <a:t>ZZS die tijdens een proces verwijderd of vernietigd worden </a:t>
            </a:r>
          </a:p>
          <a:p>
            <a:pPr marL="0" indent="0">
              <a:buNone/>
            </a:pPr>
            <a:endParaRPr lang="nl-NL" sz="2700" dirty="0"/>
          </a:p>
          <a:p>
            <a:pPr marL="0" indent="0">
              <a:buNone/>
            </a:pPr>
            <a:endParaRPr lang="nl-NL" sz="2700" dirty="0"/>
          </a:p>
          <a:p>
            <a:endParaRPr lang="nl-NL" sz="2700" dirty="0"/>
          </a:p>
        </p:txBody>
      </p:sp>
      <p:sp>
        <p:nvSpPr>
          <p:cNvPr id="8" name="Text Placeholder 2">
            <a:extLst>
              <a:ext uri="{FF2B5EF4-FFF2-40B4-BE49-F238E27FC236}">
                <a16:creationId xmlns:a16="http://schemas.microsoft.com/office/drawing/2014/main" id="{927F9A93-5B9D-40F4-A479-71F725D3EE57}"/>
              </a:ext>
            </a:extLst>
          </p:cNvPr>
          <p:cNvSpPr txBox="1">
            <a:spLocks/>
          </p:cNvSpPr>
          <p:nvPr/>
        </p:nvSpPr>
        <p:spPr>
          <a:xfrm>
            <a:off x="1396304" y="1927655"/>
            <a:ext cx="15773400" cy="547688"/>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3000" b="1" dirty="0">
                <a:solidFill>
                  <a:srgbClr val="4A54A4"/>
                </a:solidFill>
              </a:rPr>
              <a:t>Hoe </a:t>
            </a:r>
            <a:r>
              <a:rPr lang="en-US" sz="3000" b="1" dirty="0" err="1">
                <a:solidFill>
                  <a:srgbClr val="4A54A4"/>
                </a:solidFill>
              </a:rPr>
              <a:t>pak</a:t>
            </a:r>
            <a:r>
              <a:rPr lang="en-US" sz="3000" b="1" dirty="0">
                <a:solidFill>
                  <a:srgbClr val="4A54A4"/>
                </a:solidFill>
              </a:rPr>
              <a:t> </a:t>
            </a:r>
            <a:r>
              <a:rPr lang="en-US" sz="3000" b="1" dirty="0" err="1">
                <a:solidFill>
                  <a:srgbClr val="4A54A4"/>
                </a:solidFill>
              </a:rPr>
              <a:t>ik</a:t>
            </a:r>
            <a:r>
              <a:rPr lang="en-US" sz="3000" b="1" dirty="0">
                <a:solidFill>
                  <a:srgbClr val="4A54A4"/>
                </a:solidFill>
              </a:rPr>
              <a:t> </a:t>
            </a:r>
            <a:r>
              <a:rPr lang="en-US" sz="3000" b="1" dirty="0" err="1">
                <a:solidFill>
                  <a:srgbClr val="4A54A4"/>
                </a:solidFill>
              </a:rPr>
              <a:t>dit</a:t>
            </a:r>
            <a:r>
              <a:rPr lang="en-US" sz="3000" b="1" dirty="0">
                <a:solidFill>
                  <a:srgbClr val="4A54A4"/>
                </a:solidFill>
              </a:rPr>
              <a:t> slim </a:t>
            </a:r>
            <a:r>
              <a:rPr lang="en-US" sz="3000" b="1" dirty="0" err="1">
                <a:solidFill>
                  <a:srgbClr val="4A54A4"/>
                </a:solidFill>
              </a:rPr>
              <a:t>aan</a:t>
            </a:r>
            <a:r>
              <a:rPr lang="en-US" sz="3000" b="1" dirty="0">
                <a:solidFill>
                  <a:srgbClr val="4A54A4"/>
                </a:solidFill>
              </a:rPr>
              <a:t>? </a:t>
            </a:r>
            <a:endParaRPr lang="nl-NL" sz="3000" b="1" dirty="0">
              <a:solidFill>
                <a:srgbClr val="4A54A4"/>
              </a:solidFill>
            </a:endParaRPr>
          </a:p>
        </p:txBody>
      </p:sp>
    </p:spTree>
    <p:extLst>
      <p:ext uri="{BB962C8B-B14F-4D97-AF65-F5344CB8AC3E}">
        <p14:creationId xmlns:p14="http://schemas.microsoft.com/office/powerpoint/2010/main" val="3379899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BF302-6E68-ADE8-1C0B-A87D5693611C}"/>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38DD7B53-ADCF-029B-A01A-79DFAB59A1FF}"/>
              </a:ext>
            </a:extLst>
          </p:cNvPr>
          <p:cNvPicPr>
            <a:picLocks noChangeAspect="1"/>
          </p:cNvPicPr>
          <p:nvPr/>
        </p:nvPicPr>
        <p:blipFill>
          <a:blip r:embed="rId2"/>
          <a:stretch>
            <a:fillRect/>
          </a:stretch>
        </p:blipFill>
        <p:spPr>
          <a:xfrm>
            <a:off x="0" y="7058679"/>
            <a:ext cx="18288000" cy="3228321"/>
          </a:xfrm>
          <a:prstGeom prst="rect">
            <a:avLst/>
          </a:prstGeom>
        </p:spPr>
      </p:pic>
      <p:sp>
        <p:nvSpPr>
          <p:cNvPr id="6" name="Content Placeholder 3">
            <a:extLst>
              <a:ext uri="{FF2B5EF4-FFF2-40B4-BE49-F238E27FC236}">
                <a16:creationId xmlns:a16="http://schemas.microsoft.com/office/drawing/2014/main" id="{D371197A-F4E8-14A8-5ED7-EDE84D5EBF53}"/>
              </a:ext>
            </a:extLst>
          </p:cNvPr>
          <p:cNvSpPr txBox="1">
            <a:spLocks/>
          </p:cNvSpPr>
          <p:nvPr/>
        </p:nvSpPr>
        <p:spPr>
          <a:xfrm>
            <a:off x="1407336" y="3228321"/>
            <a:ext cx="15762600" cy="5334000"/>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nl-NL" sz="2700" dirty="0"/>
              <a:t>ZZS-meldingsplicht levert verrassende inzichten en reputatie ”</a:t>
            </a:r>
            <a:r>
              <a:rPr lang="nl-NL" sz="2700" dirty="0" err="1"/>
              <a:t>boosts</a:t>
            </a:r>
            <a:r>
              <a:rPr lang="nl-NL" sz="2700" dirty="0"/>
              <a:t>”:</a:t>
            </a:r>
          </a:p>
          <a:p>
            <a:pPr marL="0" indent="0">
              <a:buNone/>
            </a:pPr>
            <a:endParaRPr lang="nl-NL" sz="2700" dirty="0"/>
          </a:p>
          <a:p>
            <a:r>
              <a:rPr lang="nl-NL" sz="2700" noProof="0" dirty="0"/>
              <a:t>Datagoudmijn: detailinfo over samenstelling afval; kansen voor procesverbetering.</a:t>
            </a:r>
          </a:p>
          <a:p>
            <a:r>
              <a:rPr lang="nl-NL" sz="2700" noProof="0" dirty="0"/>
              <a:t>Kostendaling: minder ZZS, dus minder speciale behandeling, lagere verwerkings­tarieven.</a:t>
            </a:r>
          </a:p>
          <a:p>
            <a:r>
              <a:rPr lang="nl-NL" sz="2700" noProof="0" dirty="0"/>
              <a:t>Snellere vergunning &amp; toezicht: aantoonbare grip verkort doorlooptijd inspecties.</a:t>
            </a:r>
          </a:p>
          <a:p>
            <a:r>
              <a:rPr lang="nl-NL" sz="2700" noProof="0" dirty="0"/>
              <a:t>ESG/CSRD ready: harde ZZS-data levert bewijslast voor duurzaamheidsrapportage.</a:t>
            </a:r>
          </a:p>
          <a:p>
            <a:r>
              <a:rPr lang="nl-NL" sz="2700" noProof="0" dirty="0"/>
              <a:t>Klantvertrouwen: transparantie over chemische voetafdruk versterkt </a:t>
            </a:r>
            <a:r>
              <a:rPr lang="nl-NL" sz="2700" noProof="0" dirty="0" err="1"/>
              <a:t>licence</a:t>
            </a:r>
            <a:r>
              <a:rPr lang="nl-NL" sz="2700" noProof="0" dirty="0"/>
              <a:t> </a:t>
            </a:r>
            <a:r>
              <a:rPr lang="nl-NL" sz="2700" noProof="0" dirty="0" err="1"/>
              <a:t>to</a:t>
            </a:r>
            <a:r>
              <a:rPr lang="nl-NL" sz="2700" noProof="0" dirty="0"/>
              <a:t> </a:t>
            </a:r>
            <a:r>
              <a:rPr lang="nl-NL" sz="2700" noProof="0" dirty="0" err="1"/>
              <a:t>operate</a:t>
            </a:r>
            <a:r>
              <a:rPr lang="nl-NL" sz="2700" noProof="0" dirty="0"/>
              <a:t>.</a:t>
            </a:r>
          </a:p>
          <a:p>
            <a:r>
              <a:rPr lang="nl-NL" sz="2700" noProof="0" dirty="0"/>
              <a:t>Innovatie­prikkel: stimuleert substitutie­projecten &amp; circulair design (geen ZZS, dus bredere afzetmarkt).</a:t>
            </a:r>
          </a:p>
          <a:p>
            <a:r>
              <a:rPr lang="nl-NL" sz="2700" noProof="0" dirty="0"/>
              <a:t>Competitief voordeel: “voorlopers” kunnen ‘ZZS-vrije’ producten of recyclaat aanbieden.</a:t>
            </a:r>
          </a:p>
          <a:p>
            <a:endParaRPr lang="nl-NL" sz="2700" dirty="0"/>
          </a:p>
        </p:txBody>
      </p:sp>
      <p:sp>
        <p:nvSpPr>
          <p:cNvPr id="8" name="Text Placeholder 2">
            <a:extLst>
              <a:ext uri="{FF2B5EF4-FFF2-40B4-BE49-F238E27FC236}">
                <a16:creationId xmlns:a16="http://schemas.microsoft.com/office/drawing/2014/main" id="{F86DAA00-77BD-3590-2D0D-2C75E9351B21}"/>
              </a:ext>
            </a:extLst>
          </p:cNvPr>
          <p:cNvSpPr txBox="1">
            <a:spLocks/>
          </p:cNvSpPr>
          <p:nvPr/>
        </p:nvSpPr>
        <p:spPr>
          <a:xfrm>
            <a:off x="1396304" y="1927655"/>
            <a:ext cx="15773400" cy="547688"/>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3000" b="1" dirty="0">
                <a:solidFill>
                  <a:srgbClr val="4A54A4"/>
                </a:solidFill>
              </a:rPr>
              <a:t>Is het </a:t>
            </a:r>
            <a:r>
              <a:rPr lang="en-US" sz="3000" b="1" dirty="0" err="1">
                <a:solidFill>
                  <a:srgbClr val="4A54A4"/>
                </a:solidFill>
              </a:rPr>
              <a:t>alleen</a:t>
            </a:r>
            <a:r>
              <a:rPr lang="en-US" sz="3000" b="1" dirty="0">
                <a:solidFill>
                  <a:srgbClr val="4A54A4"/>
                </a:solidFill>
              </a:rPr>
              <a:t> maar </a:t>
            </a:r>
            <a:r>
              <a:rPr lang="en-US" sz="3000" b="1" dirty="0" err="1">
                <a:solidFill>
                  <a:srgbClr val="4A54A4"/>
                </a:solidFill>
              </a:rPr>
              <a:t>een</a:t>
            </a:r>
            <a:r>
              <a:rPr lang="en-US" sz="3000" b="1" dirty="0">
                <a:solidFill>
                  <a:srgbClr val="4A54A4"/>
                </a:solidFill>
              </a:rPr>
              <a:t> last? </a:t>
            </a:r>
          </a:p>
          <a:p>
            <a:pPr marL="0" indent="0">
              <a:buNone/>
            </a:pPr>
            <a:r>
              <a:rPr lang="en-US" sz="3000" b="1" dirty="0" err="1">
                <a:solidFill>
                  <a:srgbClr val="4A54A4"/>
                </a:solidFill>
              </a:rPr>
              <a:t>Ontdek</a:t>
            </a:r>
            <a:r>
              <a:rPr lang="en-US" sz="3000" b="1" dirty="0">
                <a:solidFill>
                  <a:srgbClr val="4A54A4"/>
                </a:solidFill>
              </a:rPr>
              <a:t> de </a:t>
            </a:r>
            <a:r>
              <a:rPr lang="en-US" sz="3000" b="1" dirty="0" err="1">
                <a:solidFill>
                  <a:srgbClr val="4A54A4"/>
                </a:solidFill>
              </a:rPr>
              <a:t>onverwachte</a:t>
            </a:r>
            <a:r>
              <a:rPr lang="en-US" sz="3000" b="1" dirty="0">
                <a:solidFill>
                  <a:srgbClr val="4A54A4"/>
                </a:solidFill>
              </a:rPr>
              <a:t> </a:t>
            </a:r>
            <a:r>
              <a:rPr lang="en-US" sz="3000" b="1" dirty="0" err="1">
                <a:solidFill>
                  <a:srgbClr val="4A54A4"/>
                </a:solidFill>
              </a:rPr>
              <a:t>kansen</a:t>
            </a:r>
            <a:r>
              <a:rPr lang="en-US" sz="3000" b="1" dirty="0">
                <a:solidFill>
                  <a:srgbClr val="4A54A4"/>
                </a:solidFill>
              </a:rPr>
              <a:t> die </a:t>
            </a:r>
            <a:r>
              <a:rPr lang="en-US" sz="3000" b="1" dirty="0" err="1">
                <a:solidFill>
                  <a:srgbClr val="4A54A4"/>
                </a:solidFill>
              </a:rPr>
              <a:t>deze</a:t>
            </a:r>
            <a:r>
              <a:rPr lang="en-US" sz="3000" b="1" dirty="0">
                <a:solidFill>
                  <a:srgbClr val="4A54A4"/>
                </a:solidFill>
              </a:rPr>
              <a:t> </a:t>
            </a:r>
            <a:r>
              <a:rPr lang="en-US" sz="3000" b="1" dirty="0" err="1">
                <a:solidFill>
                  <a:srgbClr val="4A54A4"/>
                </a:solidFill>
              </a:rPr>
              <a:t>verplichting</a:t>
            </a:r>
            <a:r>
              <a:rPr lang="en-US" sz="3000" b="1" dirty="0">
                <a:solidFill>
                  <a:srgbClr val="4A54A4"/>
                </a:solidFill>
              </a:rPr>
              <a:t> </a:t>
            </a:r>
            <a:r>
              <a:rPr lang="en-US" sz="3000" b="1" dirty="0" err="1">
                <a:solidFill>
                  <a:srgbClr val="4A54A4"/>
                </a:solidFill>
              </a:rPr>
              <a:t>biedt</a:t>
            </a:r>
            <a:r>
              <a:rPr lang="en-US" sz="3000" b="1" dirty="0">
                <a:solidFill>
                  <a:srgbClr val="4A54A4"/>
                </a:solidFill>
              </a:rPr>
              <a:t> </a:t>
            </a:r>
            <a:r>
              <a:rPr lang="en-US" sz="3000" b="1" dirty="0" err="1">
                <a:solidFill>
                  <a:srgbClr val="4A54A4"/>
                </a:solidFill>
              </a:rPr>
              <a:t>voor</a:t>
            </a:r>
            <a:r>
              <a:rPr lang="en-US" sz="3000" b="1" dirty="0">
                <a:solidFill>
                  <a:srgbClr val="4A54A4"/>
                </a:solidFill>
              </a:rPr>
              <a:t> </a:t>
            </a:r>
            <a:r>
              <a:rPr lang="en-US" sz="3000" b="1" dirty="0" err="1">
                <a:solidFill>
                  <a:srgbClr val="4A54A4"/>
                </a:solidFill>
              </a:rPr>
              <a:t>inzicht</a:t>
            </a:r>
            <a:r>
              <a:rPr lang="en-US" sz="3000" b="1" dirty="0">
                <a:solidFill>
                  <a:srgbClr val="4A54A4"/>
                </a:solidFill>
              </a:rPr>
              <a:t> en </a:t>
            </a:r>
            <a:r>
              <a:rPr lang="en-US" sz="3000" b="1" dirty="0" err="1">
                <a:solidFill>
                  <a:srgbClr val="4A54A4"/>
                </a:solidFill>
              </a:rPr>
              <a:t>uw</a:t>
            </a:r>
            <a:r>
              <a:rPr lang="en-US" sz="3000" b="1" dirty="0">
                <a:solidFill>
                  <a:srgbClr val="4A54A4"/>
                </a:solidFill>
              </a:rPr>
              <a:t> </a:t>
            </a:r>
            <a:r>
              <a:rPr lang="en-US" sz="3000" b="1" dirty="0" err="1">
                <a:solidFill>
                  <a:srgbClr val="4A54A4"/>
                </a:solidFill>
              </a:rPr>
              <a:t>reputatie</a:t>
            </a:r>
            <a:r>
              <a:rPr lang="en-US" sz="2800" dirty="0"/>
              <a:t>.</a:t>
            </a:r>
            <a:endParaRPr lang="nl-NL" sz="3000" b="1" dirty="0">
              <a:solidFill>
                <a:srgbClr val="4A54A4"/>
              </a:solidFill>
            </a:endParaRPr>
          </a:p>
        </p:txBody>
      </p:sp>
    </p:spTree>
    <p:extLst>
      <p:ext uri="{BB962C8B-B14F-4D97-AF65-F5344CB8AC3E}">
        <p14:creationId xmlns:p14="http://schemas.microsoft.com/office/powerpoint/2010/main" val="14931390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7F5947-3D47-BBDA-06B6-7950A0FC3505}"/>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44DC9DA0-3190-2445-0F6F-E46120219FF2}"/>
              </a:ext>
            </a:extLst>
          </p:cNvPr>
          <p:cNvPicPr>
            <a:picLocks noChangeAspect="1"/>
          </p:cNvPicPr>
          <p:nvPr/>
        </p:nvPicPr>
        <p:blipFill>
          <a:blip r:embed="rId2"/>
          <a:stretch>
            <a:fillRect/>
          </a:stretch>
        </p:blipFill>
        <p:spPr>
          <a:xfrm>
            <a:off x="0" y="7058679"/>
            <a:ext cx="18288000" cy="3228321"/>
          </a:xfrm>
          <a:prstGeom prst="rect">
            <a:avLst/>
          </a:prstGeom>
        </p:spPr>
      </p:pic>
      <p:sp>
        <p:nvSpPr>
          <p:cNvPr id="8" name="Text Placeholder 2">
            <a:extLst>
              <a:ext uri="{FF2B5EF4-FFF2-40B4-BE49-F238E27FC236}">
                <a16:creationId xmlns:a16="http://schemas.microsoft.com/office/drawing/2014/main" id="{CFE2F9AA-0FE5-156F-A1D7-83164006E7DD}"/>
              </a:ext>
            </a:extLst>
          </p:cNvPr>
          <p:cNvSpPr txBox="1">
            <a:spLocks/>
          </p:cNvSpPr>
          <p:nvPr/>
        </p:nvSpPr>
        <p:spPr>
          <a:xfrm>
            <a:off x="1396304" y="1927655"/>
            <a:ext cx="15773400" cy="547688"/>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3000" b="1" dirty="0">
                <a:solidFill>
                  <a:srgbClr val="4A54A4"/>
                </a:solidFill>
              </a:rPr>
              <a:t>Is het </a:t>
            </a:r>
            <a:r>
              <a:rPr lang="en-US" sz="3000" b="1" dirty="0" err="1">
                <a:solidFill>
                  <a:srgbClr val="4A54A4"/>
                </a:solidFill>
              </a:rPr>
              <a:t>alleen</a:t>
            </a:r>
            <a:r>
              <a:rPr lang="en-US" sz="3000" b="1" dirty="0">
                <a:solidFill>
                  <a:srgbClr val="4A54A4"/>
                </a:solidFill>
              </a:rPr>
              <a:t> maar </a:t>
            </a:r>
            <a:r>
              <a:rPr lang="en-US" sz="3000" b="1" dirty="0" err="1">
                <a:solidFill>
                  <a:srgbClr val="4A54A4"/>
                </a:solidFill>
              </a:rPr>
              <a:t>een</a:t>
            </a:r>
            <a:r>
              <a:rPr lang="en-US" sz="3000" b="1" dirty="0">
                <a:solidFill>
                  <a:srgbClr val="4A54A4"/>
                </a:solidFill>
              </a:rPr>
              <a:t> last? </a:t>
            </a:r>
          </a:p>
          <a:p>
            <a:pPr marL="0" indent="0">
              <a:buNone/>
            </a:pPr>
            <a:r>
              <a:rPr lang="en-US" sz="3000" b="1" dirty="0" err="1">
                <a:solidFill>
                  <a:srgbClr val="4A54A4"/>
                </a:solidFill>
              </a:rPr>
              <a:t>Ontdek</a:t>
            </a:r>
            <a:r>
              <a:rPr lang="en-US" sz="3000" b="1" dirty="0">
                <a:solidFill>
                  <a:srgbClr val="4A54A4"/>
                </a:solidFill>
              </a:rPr>
              <a:t> de </a:t>
            </a:r>
            <a:r>
              <a:rPr lang="en-US" sz="3000" b="1" dirty="0" err="1">
                <a:solidFill>
                  <a:srgbClr val="4A54A4"/>
                </a:solidFill>
              </a:rPr>
              <a:t>onverwachte</a:t>
            </a:r>
            <a:r>
              <a:rPr lang="en-US" sz="3000" b="1" dirty="0">
                <a:solidFill>
                  <a:srgbClr val="4A54A4"/>
                </a:solidFill>
              </a:rPr>
              <a:t> </a:t>
            </a:r>
            <a:r>
              <a:rPr lang="en-US" sz="3000" b="1" dirty="0" err="1">
                <a:solidFill>
                  <a:srgbClr val="4A54A4"/>
                </a:solidFill>
              </a:rPr>
              <a:t>kansen</a:t>
            </a:r>
            <a:r>
              <a:rPr lang="en-US" sz="3000" b="1" dirty="0">
                <a:solidFill>
                  <a:srgbClr val="4A54A4"/>
                </a:solidFill>
              </a:rPr>
              <a:t> die </a:t>
            </a:r>
            <a:r>
              <a:rPr lang="en-US" sz="3000" b="1" dirty="0" err="1">
                <a:solidFill>
                  <a:srgbClr val="4A54A4"/>
                </a:solidFill>
              </a:rPr>
              <a:t>deze</a:t>
            </a:r>
            <a:r>
              <a:rPr lang="en-US" sz="3000" b="1" dirty="0">
                <a:solidFill>
                  <a:srgbClr val="4A54A4"/>
                </a:solidFill>
              </a:rPr>
              <a:t> </a:t>
            </a:r>
            <a:r>
              <a:rPr lang="en-US" sz="3000" b="1" dirty="0" err="1">
                <a:solidFill>
                  <a:srgbClr val="4A54A4"/>
                </a:solidFill>
              </a:rPr>
              <a:t>verplichting</a:t>
            </a:r>
            <a:r>
              <a:rPr lang="en-US" sz="3000" b="1" dirty="0">
                <a:solidFill>
                  <a:srgbClr val="4A54A4"/>
                </a:solidFill>
              </a:rPr>
              <a:t> </a:t>
            </a:r>
            <a:r>
              <a:rPr lang="en-US" sz="3000" b="1" dirty="0" err="1">
                <a:solidFill>
                  <a:srgbClr val="4A54A4"/>
                </a:solidFill>
              </a:rPr>
              <a:t>biedt</a:t>
            </a:r>
            <a:r>
              <a:rPr lang="en-US" sz="3000" b="1" dirty="0">
                <a:solidFill>
                  <a:srgbClr val="4A54A4"/>
                </a:solidFill>
              </a:rPr>
              <a:t> </a:t>
            </a:r>
            <a:r>
              <a:rPr lang="en-US" sz="3000" b="1" dirty="0" err="1">
                <a:solidFill>
                  <a:srgbClr val="4A54A4"/>
                </a:solidFill>
              </a:rPr>
              <a:t>voor</a:t>
            </a:r>
            <a:r>
              <a:rPr lang="en-US" sz="3000" b="1" dirty="0">
                <a:solidFill>
                  <a:srgbClr val="4A54A4"/>
                </a:solidFill>
              </a:rPr>
              <a:t> </a:t>
            </a:r>
            <a:r>
              <a:rPr lang="en-US" sz="3000" b="1" dirty="0" err="1">
                <a:solidFill>
                  <a:srgbClr val="4A54A4"/>
                </a:solidFill>
              </a:rPr>
              <a:t>inzicht</a:t>
            </a:r>
            <a:r>
              <a:rPr lang="en-US" sz="3000" b="1" dirty="0">
                <a:solidFill>
                  <a:srgbClr val="4A54A4"/>
                </a:solidFill>
              </a:rPr>
              <a:t> en </a:t>
            </a:r>
            <a:r>
              <a:rPr lang="en-US" sz="3000" b="1" dirty="0" err="1">
                <a:solidFill>
                  <a:srgbClr val="4A54A4"/>
                </a:solidFill>
              </a:rPr>
              <a:t>uw</a:t>
            </a:r>
            <a:r>
              <a:rPr lang="en-US" sz="3000" b="1" dirty="0">
                <a:solidFill>
                  <a:srgbClr val="4A54A4"/>
                </a:solidFill>
              </a:rPr>
              <a:t> </a:t>
            </a:r>
            <a:r>
              <a:rPr lang="en-US" sz="3000" b="1" dirty="0" err="1">
                <a:solidFill>
                  <a:srgbClr val="4A54A4"/>
                </a:solidFill>
              </a:rPr>
              <a:t>reputatie</a:t>
            </a:r>
            <a:r>
              <a:rPr lang="en-US" sz="2800" dirty="0"/>
              <a:t>.</a:t>
            </a:r>
            <a:endParaRPr lang="nl-NL" sz="3000" b="1" dirty="0">
              <a:solidFill>
                <a:srgbClr val="4A54A4"/>
              </a:solidFill>
            </a:endParaRPr>
          </a:p>
        </p:txBody>
      </p:sp>
      <p:pic>
        <p:nvPicPr>
          <p:cNvPr id="4" name="Picture 3">
            <a:extLst>
              <a:ext uri="{FF2B5EF4-FFF2-40B4-BE49-F238E27FC236}">
                <a16:creationId xmlns:a16="http://schemas.microsoft.com/office/drawing/2014/main" id="{D7DCBFED-EC89-2038-CAD6-AF4ED977A546}"/>
              </a:ext>
            </a:extLst>
          </p:cNvPr>
          <p:cNvPicPr>
            <a:picLocks noChangeAspect="1"/>
          </p:cNvPicPr>
          <p:nvPr/>
        </p:nvPicPr>
        <p:blipFill>
          <a:blip r:embed="rId3"/>
          <a:stretch>
            <a:fillRect/>
          </a:stretch>
        </p:blipFill>
        <p:spPr>
          <a:xfrm>
            <a:off x="1877990" y="3487316"/>
            <a:ext cx="14532019" cy="3672408"/>
          </a:xfrm>
          <a:prstGeom prst="rect">
            <a:avLst/>
          </a:prstGeom>
        </p:spPr>
      </p:pic>
      <p:sp>
        <p:nvSpPr>
          <p:cNvPr id="7" name="TextBox 6">
            <a:extLst>
              <a:ext uri="{FF2B5EF4-FFF2-40B4-BE49-F238E27FC236}">
                <a16:creationId xmlns:a16="http://schemas.microsoft.com/office/drawing/2014/main" id="{95CF8370-F627-CDCA-EB03-C509DC96D33F}"/>
              </a:ext>
            </a:extLst>
          </p:cNvPr>
          <p:cNvSpPr txBox="1"/>
          <p:nvPr/>
        </p:nvSpPr>
        <p:spPr>
          <a:xfrm>
            <a:off x="1396303" y="7591772"/>
            <a:ext cx="15013705" cy="923330"/>
          </a:xfrm>
          <a:prstGeom prst="rect">
            <a:avLst/>
          </a:prstGeom>
          <a:noFill/>
        </p:spPr>
        <p:txBody>
          <a:bodyPr wrap="square">
            <a:spAutoFit/>
          </a:bodyPr>
          <a:lstStyle/>
          <a:p>
            <a:r>
              <a:rPr lang="nl-NL" sz="2700" b="0" i="0" dirty="0">
                <a:solidFill>
                  <a:srgbClr val="212529"/>
                </a:solidFill>
                <a:effectLst/>
                <a:ea typeface="Open Sans" panose="020B0606030504020204" pitchFamily="34" charset="0"/>
                <a:cs typeface="Open Sans" panose="020B0606030504020204" pitchFamily="34" charset="0"/>
              </a:rPr>
              <a:t>Meten = weten. Elke ZZS-melding </a:t>
            </a:r>
            <a:r>
              <a:rPr lang="nl-NL" sz="2700" b="0" i="0" dirty="0" err="1">
                <a:solidFill>
                  <a:srgbClr val="212529"/>
                </a:solidFill>
                <a:effectLst/>
                <a:ea typeface="Open Sans" panose="020B0606030504020204" pitchFamily="34" charset="0"/>
                <a:cs typeface="Open Sans" panose="020B0606030504020204" pitchFamily="34" charset="0"/>
              </a:rPr>
              <a:t>triggert</a:t>
            </a:r>
            <a:r>
              <a:rPr lang="nl-NL" sz="2700" b="0" i="0" dirty="0">
                <a:solidFill>
                  <a:srgbClr val="212529"/>
                </a:solidFill>
                <a:effectLst/>
                <a:ea typeface="Open Sans" panose="020B0606030504020204" pitchFamily="34" charset="0"/>
                <a:cs typeface="Open Sans" panose="020B0606030504020204" pitchFamily="34" charset="0"/>
              </a:rPr>
              <a:t> een dataketting die geld bespaart, innovatie voedt en uw maatschappelijke </a:t>
            </a:r>
            <a:r>
              <a:rPr lang="nl-NL" sz="2700" b="0" i="0" dirty="0" err="1">
                <a:solidFill>
                  <a:srgbClr val="212529"/>
                </a:solidFill>
                <a:effectLst/>
                <a:ea typeface="Open Sans" panose="020B0606030504020204" pitchFamily="34" charset="0"/>
                <a:cs typeface="Open Sans" panose="020B0606030504020204" pitchFamily="34" charset="0"/>
              </a:rPr>
              <a:t>licence</a:t>
            </a:r>
            <a:r>
              <a:rPr lang="nl-NL" sz="2700" b="0" i="0" dirty="0">
                <a:solidFill>
                  <a:srgbClr val="212529"/>
                </a:solidFill>
                <a:effectLst/>
                <a:ea typeface="Open Sans" panose="020B0606030504020204" pitchFamily="34" charset="0"/>
                <a:cs typeface="Open Sans" panose="020B0606030504020204" pitchFamily="34" charset="0"/>
              </a:rPr>
              <a:t> </a:t>
            </a:r>
            <a:r>
              <a:rPr lang="nl-NL" sz="2700" b="0" i="0" dirty="0" err="1">
                <a:solidFill>
                  <a:srgbClr val="212529"/>
                </a:solidFill>
                <a:effectLst/>
                <a:ea typeface="Open Sans" panose="020B0606030504020204" pitchFamily="34" charset="0"/>
                <a:cs typeface="Open Sans" panose="020B0606030504020204" pitchFamily="34" charset="0"/>
              </a:rPr>
              <a:t>to</a:t>
            </a:r>
            <a:r>
              <a:rPr lang="nl-NL" sz="2700" b="0" i="0" dirty="0">
                <a:solidFill>
                  <a:srgbClr val="212529"/>
                </a:solidFill>
                <a:effectLst/>
                <a:ea typeface="Open Sans" panose="020B0606030504020204" pitchFamily="34" charset="0"/>
                <a:cs typeface="Open Sans" panose="020B0606030504020204" pitchFamily="34" charset="0"/>
              </a:rPr>
              <a:t> </a:t>
            </a:r>
            <a:r>
              <a:rPr lang="nl-NL" sz="2700" b="0" i="0" dirty="0" err="1">
                <a:solidFill>
                  <a:srgbClr val="212529"/>
                </a:solidFill>
                <a:effectLst/>
                <a:ea typeface="Open Sans" panose="020B0606030504020204" pitchFamily="34" charset="0"/>
                <a:cs typeface="Open Sans" panose="020B0606030504020204" pitchFamily="34" charset="0"/>
              </a:rPr>
              <a:t>operate</a:t>
            </a:r>
            <a:r>
              <a:rPr lang="nl-NL" sz="2700" b="0" i="0" dirty="0">
                <a:solidFill>
                  <a:srgbClr val="212529"/>
                </a:solidFill>
                <a:effectLst/>
                <a:ea typeface="Open Sans" panose="020B0606030504020204" pitchFamily="34" charset="0"/>
                <a:cs typeface="Open Sans" panose="020B0606030504020204" pitchFamily="34" charset="0"/>
              </a:rPr>
              <a:t> versterkt.</a:t>
            </a:r>
            <a:endParaRPr lang="nl-NL" sz="2700" dirty="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2520825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0B4099-877D-1155-ABE0-288C0D902BC1}"/>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C19822C4-BB2C-6012-F365-88403DA14279}"/>
              </a:ext>
            </a:extLst>
          </p:cNvPr>
          <p:cNvPicPr>
            <a:picLocks noChangeAspect="1"/>
          </p:cNvPicPr>
          <p:nvPr/>
        </p:nvPicPr>
        <p:blipFill>
          <a:blip r:embed="rId2"/>
          <a:stretch>
            <a:fillRect/>
          </a:stretch>
        </p:blipFill>
        <p:spPr>
          <a:xfrm>
            <a:off x="0" y="7058679"/>
            <a:ext cx="18288000" cy="3228321"/>
          </a:xfrm>
          <a:prstGeom prst="rect">
            <a:avLst/>
          </a:prstGeom>
        </p:spPr>
      </p:pic>
      <p:sp>
        <p:nvSpPr>
          <p:cNvPr id="8" name="Text Placeholder 2">
            <a:extLst>
              <a:ext uri="{FF2B5EF4-FFF2-40B4-BE49-F238E27FC236}">
                <a16:creationId xmlns:a16="http://schemas.microsoft.com/office/drawing/2014/main" id="{E44E8B69-E1D6-3FCC-6ABE-DE9B5255B3D2}"/>
              </a:ext>
            </a:extLst>
          </p:cNvPr>
          <p:cNvSpPr txBox="1">
            <a:spLocks/>
          </p:cNvSpPr>
          <p:nvPr/>
        </p:nvSpPr>
        <p:spPr>
          <a:xfrm>
            <a:off x="1396304" y="1927655"/>
            <a:ext cx="15773400" cy="547688"/>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nl-NL" sz="3000" b="1" dirty="0">
                <a:solidFill>
                  <a:srgbClr val="4A54A4"/>
                </a:solidFill>
              </a:rPr>
              <a:t>Take home </a:t>
            </a:r>
            <a:r>
              <a:rPr lang="nl-NL" sz="3000" b="1" dirty="0" err="1">
                <a:solidFill>
                  <a:srgbClr val="4A54A4"/>
                </a:solidFill>
              </a:rPr>
              <a:t>messages</a:t>
            </a:r>
            <a:endParaRPr lang="nl-NL" sz="3000" b="1" dirty="0">
              <a:solidFill>
                <a:srgbClr val="4A54A4"/>
              </a:solidFill>
            </a:endParaRPr>
          </a:p>
        </p:txBody>
      </p:sp>
      <p:sp>
        <p:nvSpPr>
          <p:cNvPr id="5" name="Content Placeholder 3">
            <a:extLst>
              <a:ext uri="{FF2B5EF4-FFF2-40B4-BE49-F238E27FC236}">
                <a16:creationId xmlns:a16="http://schemas.microsoft.com/office/drawing/2014/main" id="{41C2E629-3DDC-6A72-9BD7-AE861C5C9BE1}"/>
              </a:ext>
            </a:extLst>
          </p:cNvPr>
          <p:cNvSpPr txBox="1">
            <a:spLocks/>
          </p:cNvSpPr>
          <p:nvPr/>
        </p:nvSpPr>
        <p:spPr>
          <a:xfrm>
            <a:off x="1423323" y="2745261"/>
            <a:ext cx="15461359" cy="604212"/>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nl-NL" sz="2700" dirty="0"/>
              <a:t>Wijziging Besluit melden per 1 juli 2025: ZZS in afval moeten nu ook gemeld worden</a:t>
            </a:r>
          </a:p>
        </p:txBody>
      </p:sp>
      <p:sp>
        <p:nvSpPr>
          <p:cNvPr id="7" name="Content Placeholder 3">
            <a:extLst>
              <a:ext uri="{FF2B5EF4-FFF2-40B4-BE49-F238E27FC236}">
                <a16:creationId xmlns:a16="http://schemas.microsoft.com/office/drawing/2014/main" id="{38E28839-CA9B-4FAF-6C10-7A1B603C6D2C}"/>
              </a:ext>
            </a:extLst>
          </p:cNvPr>
          <p:cNvSpPr txBox="1">
            <a:spLocks/>
          </p:cNvSpPr>
          <p:nvPr/>
        </p:nvSpPr>
        <p:spPr>
          <a:xfrm>
            <a:off x="1423323" y="3417746"/>
            <a:ext cx="15461359" cy="604212"/>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nl-NL" sz="2700" dirty="0"/>
              <a:t>Consequenties: veel extra data die niet altijd tot “verbetering” leidt; “loze” meldingen </a:t>
            </a:r>
          </a:p>
        </p:txBody>
      </p:sp>
      <p:sp>
        <p:nvSpPr>
          <p:cNvPr id="9" name="Content Placeholder 3">
            <a:extLst>
              <a:ext uri="{FF2B5EF4-FFF2-40B4-BE49-F238E27FC236}">
                <a16:creationId xmlns:a16="http://schemas.microsoft.com/office/drawing/2014/main" id="{AF6D4AC6-F764-3191-48BF-63459607309B}"/>
              </a:ext>
            </a:extLst>
          </p:cNvPr>
          <p:cNvSpPr txBox="1">
            <a:spLocks/>
          </p:cNvSpPr>
          <p:nvPr/>
        </p:nvSpPr>
        <p:spPr>
          <a:xfrm>
            <a:off x="1423323" y="4064383"/>
            <a:ext cx="15461359" cy="604212"/>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nl-NL" sz="2700" dirty="0"/>
              <a:t>Gevolgen: in de hele keten extra regeldruk </a:t>
            </a:r>
          </a:p>
        </p:txBody>
      </p:sp>
      <p:sp>
        <p:nvSpPr>
          <p:cNvPr id="10" name="Content Placeholder 3">
            <a:extLst>
              <a:ext uri="{FF2B5EF4-FFF2-40B4-BE49-F238E27FC236}">
                <a16:creationId xmlns:a16="http://schemas.microsoft.com/office/drawing/2014/main" id="{B08357CE-35BC-4ECD-7ADA-1053E4EBF6D7}"/>
              </a:ext>
            </a:extLst>
          </p:cNvPr>
          <p:cNvSpPr txBox="1">
            <a:spLocks/>
          </p:cNvSpPr>
          <p:nvPr/>
        </p:nvSpPr>
        <p:spPr>
          <a:xfrm>
            <a:off x="1396304" y="4736186"/>
            <a:ext cx="15461359" cy="604212"/>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nl-NL" sz="2700" dirty="0"/>
              <a:t>Problemen: foutieve data, hoge kosten, krappe capaciteit labs en IT</a:t>
            </a:r>
          </a:p>
        </p:txBody>
      </p:sp>
      <p:sp>
        <p:nvSpPr>
          <p:cNvPr id="11" name="Content Placeholder 3">
            <a:extLst>
              <a:ext uri="{FF2B5EF4-FFF2-40B4-BE49-F238E27FC236}">
                <a16:creationId xmlns:a16="http://schemas.microsoft.com/office/drawing/2014/main" id="{BFA6513D-E448-EC8D-B37E-816B7E75EAFD}"/>
              </a:ext>
            </a:extLst>
          </p:cNvPr>
          <p:cNvSpPr txBox="1">
            <a:spLocks/>
          </p:cNvSpPr>
          <p:nvPr/>
        </p:nvSpPr>
        <p:spPr>
          <a:xfrm>
            <a:off x="1393025" y="5407989"/>
            <a:ext cx="15461359" cy="604212"/>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nl-NL" sz="2700" dirty="0"/>
              <a:t>Praktische aanpak: Leidraad informatieverplichting ZZS in afvalstoffen bij Besluit melden </a:t>
            </a:r>
          </a:p>
        </p:txBody>
      </p:sp>
      <p:sp>
        <p:nvSpPr>
          <p:cNvPr id="12" name="Content Placeholder 3">
            <a:extLst>
              <a:ext uri="{FF2B5EF4-FFF2-40B4-BE49-F238E27FC236}">
                <a16:creationId xmlns:a16="http://schemas.microsoft.com/office/drawing/2014/main" id="{54A19283-49EC-E9D1-4014-FDE9C9E17BE8}"/>
              </a:ext>
            </a:extLst>
          </p:cNvPr>
          <p:cNvSpPr txBox="1">
            <a:spLocks/>
          </p:cNvSpPr>
          <p:nvPr/>
        </p:nvSpPr>
        <p:spPr>
          <a:xfrm>
            <a:off x="1388858" y="6084088"/>
            <a:ext cx="15461359" cy="1147644"/>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nl-NL" sz="2700" dirty="0"/>
              <a:t>Tips: zorg dat de inventarisatie van afvalstoffen en van ZZS goed op orde is</a:t>
            </a:r>
          </a:p>
          <a:p>
            <a:pPr marL="0" indent="0">
              <a:buNone/>
            </a:pPr>
            <a:r>
              <a:rPr lang="nl-NL" sz="2700" dirty="0"/>
              <a:t>         meld alleen relevante ZZS per afvalstroom</a:t>
            </a:r>
          </a:p>
        </p:txBody>
      </p:sp>
    </p:spTree>
    <p:extLst>
      <p:ext uri="{BB962C8B-B14F-4D97-AF65-F5344CB8AC3E}">
        <p14:creationId xmlns:p14="http://schemas.microsoft.com/office/powerpoint/2010/main" val="571170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P spid="10" grpId="0"/>
      <p:bldP spid="11" grpId="0"/>
      <p:bldP spid="1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A8E84D-4D4C-FE9A-25C2-DADF7434BDC6}"/>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558CF9DB-18A8-20C8-A2E2-ADFFECDACD50}"/>
              </a:ext>
            </a:extLst>
          </p:cNvPr>
          <p:cNvPicPr>
            <a:picLocks noChangeAspect="1"/>
          </p:cNvPicPr>
          <p:nvPr/>
        </p:nvPicPr>
        <p:blipFill>
          <a:blip r:embed="rId2"/>
          <a:stretch>
            <a:fillRect/>
          </a:stretch>
        </p:blipFill>
        <p:spPr>
          <a:xfrm>
            <a:off x="0" y="7058679"/>
            <a:ext cx="18288000" cy="3228321"/>
          </a:xfrm>
          <a:prstGeom prst="rect">
            <a:avLst/>
          </a:prstGeom>
        </p:spPr>
      </p:pic>
      <p:sp>
        <p:nvSpPr>
          <p:cNvPr id="8" name="Text Placeholder 2">
            <a:extLst>
              <a:ext uri="{FF2B5EF4-FFF2-40B4-BE49-F238E27FC236}">
                <a16:creationId xmlns:a16="http://schemas.microsoft.com/office/drawing/2014/main" id="{5EF97A56-3AC5-5F49-CF2F-290923493F75}"/>
              </a:ext>
            </a:extLst>
          </p:cNvPr>
          <p:cNvSpPr txBox="1">
            <a:spLocks/>
          </p:cNvSpPr>
          <p:nvPr/>
        </p:nvSpPr>
        <p:spPr>
          <a:xfrm>
            <a:off x="1390646" y="2385564"/>
            <a:ext cx="15773400" cy="547688"/>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nl-NL" sz="3000" b="1" dirty="0">
                <a:solidFill>
                  <a:srgbClr val="4A54A4"/>
                </a:solidFill>
              </a:rPr>
              <a:t>Contact</a:t>
            </a:r>
          </a:p>
        </p:txBody>
      </p:sp>
      <p:pic>
        <p:nvPicPr>
          <p:cNvPr id="18" name="Picture 17" descr="A blue and black logo&#10;&#10;AI-generated content may be incorrect.">
            <a:extLst>
              <a:ext uri="{FF2B5EF4-FFF2-40B4-BE49-F238E27FC236}">
                <a16:creationId xmlns:a16="http://schemas.microsoft.com/office/drawing/2014/main" id="{78DBF617-2FFC-14D2-FF27-B2B2DE7237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7211715"/>
            <a:ext cx="6623720" cy="1440659"/>
          </a:xfrm>
          <a:prstGeom prst="rect">
            <a:avLst/>
          </a:prstGeom>
        </p:spPr>
      </p:pic>
      <p:grpSp>
        <p:nvGrpSpPr>
          <p:cNvPr id="43" name="Group 42">
            <a:extLst>
              <a:ext uri="{FF2B5EF4-FFF2-40B4-BE49-F238E27FC236}">
                <a16:creationId xmlns:a16="http://schemas.microsoft.com/office/drawing/2014/main" id="{BAD55F26-A41C-200C-EE6F-C80AD5C39753}"/>
              </a:ext>
            </a:extLst>
          </p:cNvPr>
          <p:cNvGrpSpPr/>
          <p:nvPr/>
        </p:nvGrpSpPr>
        <p:grpSpPr>
          <a:xfrm>
            <a:off x="1390646" y="3228321"/>
            <a:ext cx="5119209" cy="2739619"/>
            <a:chOff x="4456839" y="2763921"/>
            <a:chExt cx="5119209" cy="2739619"/>
          </a:xfrm>
        </p:grpSpPr>
        <p:sp>
          <p:nvSpPr>
            <p:cNvPr id="6" name="Content Placeholder 3">
              <a:extLst>
                <a:ext uri="{FF2B5EF4-FFF2-40B4-BE49-F238E27FC236}">
                  <a16:creationId xmlns:a16="http://schemas.microsoft.com/office/drawing/2014/main" id="{9DA82074-498C-95D1-0415-80EA4BAC4AFE}"/>
                </a:ext>
              </a:extLst>
            </p:cNvPr>
            <p:cNvSpPr txBox="1">
              <a:spLocks/>
            </p:cNvSpPr>
            <p:nvPr/>
          </p:nvSpPr>
          <p:spPr>
            <a:xfrm>
              <a:off x="5101708" y="2879035"/>
              <a:ext cx="4474340" cy="2624505"/>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nl-NL" sz="2700" dirty="0"/>
                <a:t>Maaike Wander</a:t>
              </a:r>
            </a:p>
            <a:p>
              <a:pPr marL="0" indent="0">
                <a:buNone/>
              </a:pPr>
              <a:endParaRPr lang="nl-NL" sz="500" dirty="0"/>
            </a:p>
            <a:p>
              <a:pPr marL="0" indent="0">
                <a:buNone/>
              </a:pPr>
              <a:r>
                <a:rPr lang="nl-NL" sz="2700" dirty="0"/>
                <a:t>+31 65 20 96 35 6</a:t>
              </a:r>
            </a:p>
            <a:p>
              <a:pPr marL="0" indent="0">
                <a:buNone/>
              </a:pPr>
              <a:endParaRPr lang="nl-NL" sz="500" dirty="0"/>
            </a:p>
            <a:p>
              <a:pPr marL="0" indent="0">
                <a:buNone/>
              </a:pPr>
              <a:r>
                <a:rPr lang="nl-NL" sz="2700" dirty="0"/>
                <a:t>maaike.wander@tauw.com</a:t>
              </a:r>
            </a:p>
            <a:p>
              <a:pPr marL="0" indent="0">
                <a:buNone/>
              </a:pPr>
              <a:endParaRPr lang="nl-NL" sz="500" dirty="0"/>
            </a:p>
            <a:p>
              <a:pPr marL="0" indent="0">
                <a:buNone/>
              </a:pPr>
              <a:r>
                <a:rPr lang="nl-NL" sz="2700" dirty="0"/>
                <a:t>www.tauw.com</a:t>
              </a:r>
            </a:p>
          </p:txBody>
        </p:sp>
        <p:pic>
          <p:nvPicPr>
            <p:cNvPr id="36" name="Graphic 35" descr="Receiver outline">
              <a:extLst>
                <a:ext uri="{FF2B5EF4-FFF2-40B4-BE49-F238E27FC236}">
                  <a16:creationId xmlns:a16="http://schemas.microsoft.com/office/drawing/2014/main" id="{05FDE9F7-529D-E7BF-3C03-57FF072C42A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456841" y="3379230"/>
              <a:ext cx="572859" cy="572859"/>
            </a:xfrm>
            <a:prstGeom prst="rect">
              <a:avLst/>
            </a:prstGeom>
          </p:spPr>
        </p:pic>
        <p:pic>
          <p:nvPicPr>
            <p:cNvPr id="38" name="Graphic 37" descr="Envelope outline">
              <a:extLst>
                <a:ext uri="{FF2B5EF4-FFF2-40B4-BE49-F238E27FC236}">
                  <a16:creationId xmlns:a16="http://schemas.microsoft.com/office/drawing/2014/main" id="{915B8DA2-81CD-4655-5899-D299E2A95B9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456840" y="3990388"/>
              <a:ext cx="572859" cy="572859"/>
            </a:xfrm>
            <a:prstGeom prst="rect">
              <a:avLst/>
            </a:prstGeom>
          </p:spPr>
        </p:pic>
        <p:pic>
          <p:nvPicPr>
            <p:cNvPr id="40" name="Graphic 39" descr="World outline">
              <a:extLst>
                <a:ext uri="{FF2B5EF4-FFF2-40B4-BE49-F238E27FC236}">
                  <a16:creationId xmlns:a16="http://schemas.microsoft.com/office/drawing/2014/main" id="{257C28F9-2022-4C80-81D7-0FE9A2CF4A4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456839" y="4601546"/>
              <a:ext cx="572859" cy="572859"/>
            </a:xfrm>
            <a:prstGeom prst="rect">
              <a:avLst/>
            </a:prstGeom>
          </p:spPr>
        </p:pic>
        <p:pic>
          <p:nvPicPr>
            <p:cNvPr id="42" name="Graphic 41" descr="User outline">
              <a:extLst>
                <a:ext uri="{FF2B5EF4-FFF2-40B4-BE49-F238E27FC236}">
                  <a16:creationId xmlns:a16="http://schemas.microsoft.com/office/drawing/2014/main" id="{796B303A-487F-B589-5387-FE0A0F6F2EF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456839" y="2763921"/>
              <a:ext cx="572859" cy="572859"/>
            </a:xfrm>
            <a:prstGeom prst="rect">
              <a:avLst/>
            </a:prstGeom>
          </p:spPr>
        </p:pic>
      </p:grpSp>
      <p:grpSp>
        <p:nvGrpSpPr>
          <p:cNvPr id="5" name="Group 4">
            <a:extLst>
              <a:ext uri="{FF2B5EF4-FFF2-40B4-BE49-F238E27FC236}">
                <a16:creationId xmlns:a16="http://schemas.microsoft.com/office/drawing/2014/main" id="{63396A0A-4BE3-482C-D8BD-5DAB577D779A}"/>
              </a:ext>
            </a:extLst>
          </p:cNvPr>
          <p:cNvGrpSpPr/>
          <p:nvPr/>
        </p:nvGrpSpPr>
        <p:grpSpPr>
          <a:xfrm>
            <a:off x="11952312" y="3226700"/>
            <a:ext cx="3097632" cy="3639930"/>
            <a:chOff x="11550177" y="2933251"/>
            <a:chExt cx="3097632" cy="3639930"/>
          </a:xfrm>
        </p:grpSpPr>
        <p:pic>
          <p:nvPicPr>
            <p:cNvPr id="1026" name="Picture 2">
              <a:extLst>
                <a:ext uri="{FF2B5EF4-FFF2-40B4-BE49-F238E27FC236}">
                  <a16:creationId xmlns:a16="http://schemas.microsoft.com/office/drawing/2014/main" id="{66FF16F8-0FAD-4C8A-C4B8-45A91E1725A7}"/>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1592272" y="2933251"/>
              <a:ext cx="3013442" cy="303403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3">
              <a:extLst>
                <a:ext uri="{FF2B5EF4-FFF2-40B4-BE49-F238E27FC236}">
                  <a16:creationId xmlns:a16="http://schemas.microsoft.com/office/drawing/2014/main" id="{188EE6A5-1CB2-F639-FE31-581147A3DA8C}"/>
                </a:ext>
              </a:extLst>
            </p:cNvPr>
            <p:cNvSpPr txBox="1"/>
            <p:nvPr/>
          </p:nvSpPr>
          <p:spPr>
            <a:xfrm>
              <a:off x="11550177" y="6065350"/>
              <a:ext cx="3097632" cy="507831"/>
            </a:xfrm>
            <a:prstGeom prst="rect">
              <a:avLst/>
            </a:prstGeom>
            <a:noFill/>
          </p:spPr>
          <p:txBody>
            <a:bodyPr wrap="square">
              <a:spAutoFit/>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nl-NL" sz="2700" dirty="0">
                  <a:hlinkClick r:id="rId13">
                    <a:extLst>
                      <a:ext uri="{A12FA001-AC4F-418D-AE19-62706E023703}">
                        <ahyp:hlinkClr xmlns:ahyp="http://schemas.microsoft.com/office/drawing/2018/hyperlinkcolor" val="tx"/>
                      </a:ext>
                    </a:extLst>
                  </a:hlinkClick>
                </a:rPr>
                <a:t>www.tauw.nl/seveso</a:t>
              </a:r>
              <a:r>
                <a:rPr lang="nl-NL" sz="2700" dirty="0"/>
                <a:t> </a:t>
              </a:r>
            </a:p>
          </p:txBody>
        </p:sp>
      </p:grpSp>
      <p:sp>
        <p:nvSpPr>
          <p:cNvPr id="4" name="Content Placeholder 3">
            <a:extLst>
              <a:ext uri="{FF2B5EF4-FFF2-40B4-BE49-F238E27FC236}">
                <a16:creationId xmlns:a16="http://schemas.microsoft.com/office/drawing/2014/main" id="{D06543AA-BBF0-9C66-D8DD-2590487AB9C3}"/>
              </a:ext>
            </a:extLst>
          </p:cNvPr>
          <p:cNvSpPr txBox="1">
            <a:spLocks/>
          </p:cNvSpPr>
          <p:nvPr/>
        </p:nvSpPr>
        <p:spPr>
          <a:xfrm>
            <a:off x="4967536" y="2385564"/>
            <a:ext cx="7704856" cy="1054709"/>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nl-NL" sz="3000" b="1" dirty="0">
                <a:solidFill>
                  <a:srgbClr val="4A54A4"/>
                </a:solidFill>
              </a:rPr>
              <a:t>Meldplicht ZZS in afval: doe er je voordeel mee </a:t>
            </a:r>
          </a:p>
          <a:p>
            <a:pPr marL="0" indent="0" algn="ctr">
              <a:buNone/>
            </a:pPr>
            <a:r>
              <a:rPr lang="nl-NL" sz="3000" b="1" dirty="0">
                <a:solidFill>
                  <a:srgbClr val="4A54A4"/>
                </a:solidFill>
              </a:rPr>
              <a:t>goed voor mens, milieu én markt</a:t>
            </a:r>
          </a:p>
        </p:txBody>
      </p:sp>
    </p:spTree>
    <p:extLst>
      <p:ext uri="{BB962C8B-B14F-4D97-AF65-F5344CB8AC3E}">
        <p14:creationId xmlns:p14="http://schemas.microsoft.com/office/powerpoint/2010/main" val="11018488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DEB47F-1C70-D6A2-4F64-94257F69B1D0}"/>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E2444C49-92FC-DA90-C11D-6FCAFAC3DBE0}"/>
              </a:ext>
            </a:extLst>
          </p:cNvPr>
          <p:cNvPicPr>
            <a:picLocks noChangeAspect="1"/>
          </p:cNvPicPr>
          <p:nvPr/>
        </p:nvPicPr>
        <p:blipFill>
          <a:blip r:embed="rId2"/>
          <a:stretch>
            <a:fillRect/>
          </a:stretch>
        </p:blipFill>
        <p:spPr>
          <a:xfrm>
            <a:off x="0" y="7058679"/>
            <a:ext cx="18288000" cy="3228321"/>
          </a:xfrm>
          <a:prstGeom prst="rect">
            <a:avLst/>
          </a:prstGeom>
        </p:spPr>
      </p:pic>
      <p:sp>
        <p:nvSpPr>
          <p:cNvPr id="13" name="Rectangle 12">
            <a:extLst>
              <a:ext uri="{FF2B5EF4-FFF2-40B4-BE49-F238E27FC236}">
                <a16:creationId xmlns:a16="http://schemas.microsoft.com/office/drawing/2014/main" id="{BE215CCE-657A-2D51-A41D-2CF03713C4FF}"/>
              </a:ext>
            </a:extLst>
          </p:cNvPr>
          <p:cNvSpPr/>
          <p:nvPr/>
        </p:nvSpPr>
        <p:spPr>
          <a:xfrm>
            <a:off x="1007096" y="967036"/>
            <a:ext cx="3672408" cy="1008112"/>
          </a:xfrm>
          <a:prstGeom prst="rect">
            <a:avLst/>
          </a:prstGeom>
          <a:solidFill>
            <a:schemeClr val="bg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nl-NL"/>
          </a:p>
        </p:txBody>
      </p:sp>
      <p:pic>
        <p:nvPicPr>
          <p:cNvPr id="12" name="Picture 11" descr="A blue and black logo&#10;&#10;AI-generated content may be incorrect.">
            <a:extLst>
              <a:ext uri="{FF2B5EF4-FFF2-40B4-BE49-F238E27FC236}">
                <a16:creationId xmlns:a16="http://schemas.microsoft.com/office/drawing/2014/main" id="{5903C582-167B-1106-0571-7599F0815E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6623720" cy="1440659"/>
          </a:xfrm>
          <a:prstGeom prst="rect">
            <a:avLst/>
          </a:prstGeom>
        </p:spPr>
      </p:pic>
      <p:pic>
        <p:nvPicPr>
          <p:cNvPr id="11" name="Picture 10">
            <a:extLst>
              <a:ext uri="{FF2B5EF4-FFF2-40B4-BE49-F238E27FC236}">
                <a16:creationId xmlns:a16="http://schemas.microsoft.com/office/drawing/2014/main" id="{F3EE1B9B-3017-3BFB-505A-57B185187D46}"/>
              </a:ext>
            </a:extLst>
          </p:cNvPr>
          <p:cNvPicPr>
            <a:picLocks noChangeAspect="1"/>
          </p:cNvPicPr>
          <p:nvPr/>
        </p:nvPicPr>
        <p:blipFill>
          <a:blip r:embed="rId4"/>
          <a:stretch>
            <a:fillRect/>
          </a:stretch>
        </p:blipFill>
        <p:spPr>
          <a:xfrm>
            <a:off x="2519264" y="1323425"/>
            <a:ext cx="12889432" cy="7322898"/>
          </a:xfrm>
          <a:prstGeom prst="rect">
            <a:avLst/>
          </a:prstGeom>
        </p:spPr>
      </p:pic>
    </p:spTree>
    <p:extLst>
      <p:ext uri="{BB962C8B-B14F-4D97-AF65-F5344CB8AC3E}">
        <p14:creationId xmlns:p14="http://schemas.microsoft.com/office/powerpoint/2010/main" val="39688694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3FF959CD-9C97-62E7-957A-672C4CAC2987}"/>
              </a:ext>
            </a:extLst>
          </p:cNvPr>
          <p:cNvSpPr txBox="1">
            <a:spLocks/>
          </p:cNvSpPr>
          <p:nvPr/>
        </p:nvSpPr>
        <p:spPr>
          <a:xfrm>
            <a:off x="1404000" y="2833836"/>
            <a:ext cx="15762600" cy="5334000"/>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700" dirty="0"/>
              <a:t>Een </a:t>
            </a:r>
            <a:r>
              <a:rPr lang="en-US" sz="2700" dirty="0" err="1"/>
              <a:t>aantal</a:t>
            </a:r>
            <a:r>
              <a:rPr lang="en-US" sz="2700" dirty="0"/>
              <a:t> </a:t>
            </a:r>
            <a:r>
              <a:rPr lang="en-US" sz="2700" dirty="0" err="1"/>
              <a:t>definities</a:t>
            </a:r>
            <a:r>
              <a:rPr lang="en-US" sz="2700" dirty="0"/>
              <a:t>:</a:t>
            </a:r>
          </a:p>
          <a:p>
            <a:r>
              <a:rPr lang="en-US" sz="2700" dirty="0" err="1"/>
              <a:t>Afvalstoffen</a:t>
            </a:r>
            <a:endParaRPr lang="en-US" sz="2700" dirty="0"/>
          </a:p>
          <a:p>
            <a:r>
              <a:rPr lang="en-US" sz="2700" dirty="0" err="1"/>
              <a:t>Bedrijfsafvalstoffen</a:t>
            </a:r>
            <a:endParaRPr lang="en-US" sz="2700" dirty="0"/>
          </a:p>
          <a:p>
            <a:r>
              <a:rPr lang="en-US" sz="2700" dirty="0" err="1"/>
              <a:t>Gevaarlijke</a:t>
            </a:r>
            <a:r>
              <a:rPr lang="en-US" sz="2700" dirty="0"/>
              <a:t> </a:t>
            </a:r>
            <a:r>
              <a:rPr lang="en-US" sz="2700" dirty="0" err="1"/>
              <a:t>afvalstoffen</a:t>
            </a:r>
            <a:endParaRPr lang="en-US" sz="2700" dirty="0"/>
          </a:p>
          <a:p>
            <a:r>
              <a:rPr lang="en-US" sz="2700" dirty="0"/>
              <a:t>ZZS / </a:t>
            </a:r>
            <a:r>
              <a:rPr lang="en-US" sz="2700" dirty="0" err="1"/>
              <a:t>zeer</a:t>
            </a:r>
            <a:r>
              <a:rPr lang="en-US" sz="2700" dirty="0"/>
              <a:t> </a:t>
            </a:r>
            <a:r>
              <a:rPr lang="en-US" sz="2700" dirty="0" err="1"/>
              <a:t>zorgwekkende</a:t>
            </a:r>
            <a:r>
              <a:rPr lang="en-US" sz="2700" dirty="0"/>
              <a:t> </a:t>
            </a:r>
            <a:r>
              <a:rPr lang="en-US" sz="2700" dirty="0" err="1"/>
              <a:t>stoffen</a:t>
            </a:r>
            <a:endParaRPr lang="en-US" sz="2700" dirty="0"/>
          </a:p>
          <a:p>
            <a:endParaRPr lang="en-US" sz="2700" dirty="0"/>
          </a:p>
          <a:p>
            <a:r>
              <a:rPr lang="en-US" sz="2700" dirty="0" err="1"/>
              <a:t>Besluit</a:t>
            </a:r>
            <a:r>
              <a:rPr lang="en-US" sz="2700" dirty="0"/>
              <a:t> </a:t>
            </a:r>
            <a:r>
              <a:rPr lang="en-US" sz="2700" dirty="0" err="1"/>
              <a:t>Melden</a:t>
            </a:r>
            <a:r>
              <a:rPr lang="en-US" sz="2700" dirty="0"/>
              <a:t> </a:t>
            </a:r>
            <a:r>
              <a:rPr lang="en-US" sz="2700" dirty="0" err="1"/>
              <a:t>bedrijfsafvalstoffen</a:t>
            </a:r>
            <a:r>
              <a:rPr lang="en-US" sz="2700" dirty="0"/>
              <a:t> en </a:t>
            </a:r>
            <a:r>
              <a:rPr lang="en-US" sz="2700" dirty="0" err="1"/>
              <a:t>gevaarlijke</a:t>
            </a:r>
            <a:r>
              <a:rPr lang="en-US" sz="2700" dirty="0"/>
              <a:t> </a:t>
            </a:r>
            <a:r>
              <a:rPr lang="en-US" sz="2700" dirty="0" err="1"/>
              <a:t>afvalstoffen</a:t>
            </a:r>
            <a:endParaRPr lang="en-US" sz="2700" dirty="0"/>
          </a:p>
          <a:p>
            <a:r>
              <a:rPr lang="en-US" sz="2700" dirty="0" err="1"/>
              <a:t>Melden</a:t>
            </a:r>
            <a:r>
              <a:rPr lang="en-US" sz="2700" dirty="0"/>
              <a:t>? Wat? </a:t>
            </a:r>
            <a:r>
              <a:rPr lang="en-US" sz="2700" dirty="0" err="1"/>
              <a:t>Waarom</a:t>
            </a:r>
            <a:r>
              <a:rPr lang="en-US" sz="2700" dirty="0"/>
              <a:t>? Hoe?</a:t>
            </a:r>
          </a:p>
          <a:p>
            <a:endParaRPr lang="en-US" sz="2700" dirty="0"/>
          </a:p>
          <a:p>
            <a:endParaRPr lang="en-US" dirty="0"/>
          </a:p>
          <a:p>
            <a:endParaRPr lang="en-US" dirty="0"/>
          </a:p>
          <a:p>
            <a:endParaRPr lang="nl-NL" dirty="0"/>
          </a:p>
        </p:txBody>
      </p:sp>
      <p:pic>
        <p:nvPicPr>
          <p:cNvPr id="6" name="Picture 5">
            <a:extLst>
              <a:ext uri="{FF2B5EF4-FFF2-40B4-BE49-F238E27FC236}">
                <a16:creationId xmlns:a16="http://schemas.microsoft.com/office/drawing/2014/main" id="{5142FF95-2D94-F9D5-5BBE-3F93B39FD7D9}"/>
              </a:ext>
            </a:extLst>
          </p:cNvPr>
          <p:cNvPicPr>
            <a:picLocks noChangeAspect="1"/>
          </p:cNvPicPr>
          <p:nvPr/>
        </p:nvPicPr>
        <p:blipFill>
          <a:blip r:embed="rId3"/>
          <a:stretch>
            <a:fillRect/>
          </a:stretch>
        </p:blipFill>
        <p:spPr>
          <a:xfrm>
            <a:off x="0" y="7058679"/>
            <a:ext cx="18288000" cy="3228321"/>
          </a:xfrm>
          <a:prstGeom prst="rect">
            <a:avLst/>
          </a:prstGeom>
        </p:spPr>
      </p:pic>
      <p:sp>
        <p:nvSpPr>
          <p:cNvPr id="7" name="Text Placeholder 2">
            <a:extLst>
              <a:ext uri="{FF2B5EF4-FFF2-40B4-BE49-F238E27FC236}">
                <a16:creationId xmlns:a16="http://schemas.microsoft.com/office/drawing/2014/main" id="{1812D942-77C0-D2CF-5D16-272D8CF100F0}"/>
              </a:ext>
            </a:extLst>
          </p:cNvPr>
          <p:cNvSpPr txBox="1">
            <a:spLocks/>
          </p:cNvSpPr>
          <p:nvPr/>
        </p:nvSpPr>
        <p:spPr>
          <a:xfrm>
            <a:off x="1396304" y="2075532"/>
            <a:ext cx="15773400" cy="547688"/>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3000" b="1" dirty="0">
                <a:solidFill>
                  <a:srgbClr val="4A54A4"/>
                </a:solidFill>
              </a:rPr>
              <a:t>1 </a:t>
            </a:r>
            <a:r>
              <a:rPr lang="en-US" sz="3000" b="1" dirty="0" err="1">
                <a:solidFill>
                  <a:srgbClr val="4A54A4"/>
                </a:solidFill>
              </a:rPr>
              <a:t>juli</a:t>
            </a:r>
            <a:r>
              <a:rPr lang="en-US" sz="3000" b="1" dirty="0">
                <a:solidFill>
                  <a:srgbClr val="4A54A4"/>
                </a:solidFill>
              </a:rPr>
              <a:t> 2025: </a:t>
            </a:r>
            <a:r>
              <a:rPr lang="en-US" sz="3000" b="1" dirty="0" err="1">
                <a:solidFill>
                  <a:srgbClr val="4A54A4"/>
                </a:solidFill>
              </a:rPr>
              <a:t>Wijziging</a:t>
            </a:r>
            <a:r>
              <a:rPr lang="en-US" sz="3000" b="1" dirty="0">
                <a:solidFill>
                  <a:srgbClr val="4A54A4"/>
                </a:solidFill>
              </a:rPr>
              <a:t> van het </a:t>
            </a:r>
            <a:r>
              <a:rPr lang="en-US" sz="3000" b="1" dirty="0" err="1">
                <a:solidFill>
                  <a:srgbClr val="4A54A4"/>
                </a:solidFill>
              </a:rPr>
              <a:t>Besluit</a:t>
            </a:r>
            <a:r>
              <a:rPr lang="en-US" sz="3000" b="1" dirty="0">
                <a:solidFill>
                  <a:srgbClr val="4A54A4"/>
                </a:solidFill>
              </a:rPr>
              <a:t> </a:t>
            </a:r>
            <a:r>
              <a:rPr lang="en-US" sz="3000" b="1" dirty="0" err="1">
                <a:solidFill>
                  <a:srgbClr val="4A54A4"/>
                </a:solidFill>
              </a:rPr>
              <a:t>melden</a:t>
            </a:r>
            <a:r>
              <a:rPr lang="en-US" sz="3000" b="1" dirty="0">
                <a:solidFill>
                  <a:srgbClr val="4A54A4"/>
                </a:solidFill>
              </a:rPr>
              <a:t> </a:t>
            </a:r>
            <a:r>
              <a:rPr lang="en-US" sz="3000" b="1" dirty="0" err="1">
                <a:solidFill>
                  <a:srgbClr val="4A54A4"/>
                </a:solidFill>
              </a:rPr>
              <a:t>bedrijfsafvalstoffen</a:t>
            </a:r>
            <a:r>
              <a:rPr lang="en-US" sz="3000" b="1" dirty="0">
                <a:solidFill>
                  <a:srgbClr val="4A54A4"/>
                </a:solidFill>
              </a:rPr>
              <a:t> en </a:t>
            </a:r>
            <a:r>
              <a:rPr lang="en-US" sz="3000" b="1" dirty="0" err="1">
                <a:solidFill>
                  <a:srgbClr val="4A54A4"/>
                </a:solidFill>
              </a:rPr>
              <a:t>gevaarlijke</a:t>
            </a:r>
            <a:r>
              <a:rPr lang="en-US" sz="3000" b="1" dirty="0">
                <a:solidFill>
                  <a:srgbClr val="4A54A4"/>
                </a:solidFill>
              </a:rPr>
              <a:t> </a:t>
            </a:r>
            <a:r>
              <a:rPr lang="en-US" sz="3000" b="1" dirty="0" err="1">
                <a:solidFill>
                  <a:srgbClr val="4A54A4"/>
                </a:solidFill>
              </a:rPr>
              <a:t>afvalstoffen</a:t>
            </a:r>
            <a:endParaRPr lang="nl-NL" sz="3000" b="1" dirty="0">
              <a:solidFill>
                <a:srgbClr val="4A54A4"/>
              </a:solidFill>
            </a:endParaRPr>
          </a:p>
        </p:txBody>
      </p:sp>
      <p:sp>
        <p:nvSpPr>
          <p:cNvPr id="5" name="TextBox 4">
            <a:extLst>
              <a:ext uri="{FF2B5EF4-FFF2-40B4-BE49-F238E27FC236}">
                <a16:creationId xmlns:a16="http://schemas.microsoft.com/office/drawing/2014/main" id="{CCFACD93-B878-14FC-8E60-2408EB7D3845}"/>
              </a:ext>
            </a:extLst>
          </p:cNvPr>
          <p:cNvSpPr txBox="1"/>
          <p:nvPr/>
        </p:nvSpPr>
        <p:spPr>
          <a:xfrm>
            <a:off x="8583300" y="2836692"/>
            <a:ext cx="9144000" cy="1338828"/>
          </a:xfrm>
          <a:prstGeom prst="rect">
            <a:avLst/>
          </a:prstGeom>
          <a:noFill/>
        </p:spPr>
        <p:txBody>
          <a:bodyPr wrap="square">
            <a:spAutoFit/>
          </a:bodyPr>
          <a:lstStyle/>
          <a:p>
            <a:r>
              <a:rPr lang="nl-NL" sz="2700" dirty="0"/>
              <a:t>afvalstoffen: alle stoffen, mengsels of voorwerpen, waarvan de houder zich ontdoet, voornemens is zich te ontdoen of zich moet ontdoen</a:t>
            </a:r>
          </a:p>
        </p:txBody>
      </p:sp>
      <p:sp>
        <p:nvSpPr>
          <p:cNvPr id="9" name="TextBox 8">
            <a:extLst>
              <a:ext uri="{FF2B5EF4-FFF2-40B4-BE49-F238E27FC236}">
                <a16:creationId xmlns:a16="http://schemas.microsoft.com/office/drawing/2014/main" id="{1A54467D-8582-1B0F-4F4D-ACCD8636E81B}"/>
              </a:ext>
            </a:extLst>
          </p:cNvPr>
          <p:cNvSpPr txBox="1"/>
          <p:nvPr/>
        </p:nvSpPr>
        <p:spPr>
          <a:xfrm>
            <a:off x="8578451" y="2802072"/>
            <a:ext cx="9144000" cy="923330"/>
          </a:xfrm>
          <a:prstGeom prst="rect">
            <a:avLst/>
          </a:prstGeom>
          <a:noFill/>
        </p:spPr>
        <p:txBody>
          <a:bodyPr wrap="square">
            <a:spAutoFit/>
          </a:bodyPr>
          <a:lstStyle/>
          <a:p>
            <a:r>
              <a:rPr lang="nl-NL" sz="2700" dirty="0"/>
              <a:t>bedrijfsafvalstoffen: afvalstoffen, niet zijnde huishoudelijke afvalstoffen of gevaarlijke afvalstoffen</a:t>
            </a:r>
          </a:p>
        </p:txBody>
      </p:sp>
      <p:sp>
        <p:nvSpPr>
          <p:cNvPr id="11" name="TextBox 10">
            <a:extLst>
              <a:ext uri="{FF2B5EF4-FFF2-40B4-BE49-F238E27FC236}">
                <a16:creationId xmlns:a16="http://schemas.microsoft.com/office/drawing/2014/main" id="{586AED73-D9F6-56C6-8B2F-C0CA948F65F0}"/>
              </a:ext>
            </a:extLst>
          </p:cNvPr>
          <p:cNvSpPr txBox="1"/>
          <p:nvPr/>
        </p:nvSpPr>
        <p:spPr>
          <a:xfrm>
            <a:off x="8615786" y="2726699"/>
            <a:ext cx="9313189" cy="1338828"/>
          </a:xfrm>
          <a:prstGeom prst="rect">
            <a:avLst/>
          </a:prstGeom>
          <a:noFill/>
        </p:spPr>
        <p:txBody>
          <a:bodyPr wrap="square">
            <a:spAutoFit/>
          </a:bodyPr>
          <a:lstStyle/>
          <a:p>
            <a:r>
              <a:rPr lang="nl-NL" sz="2700" dirty="0"/>
              <a:t>gevaarlijke afvalstof: afvalstof die een of meer van de in bijlage III bij de kaderrichtlijn afvalstoffen genoemde gevaarlijke eigenschappen bezit</a:t>
            </a:r>
          </a:p>
        </p:txBody>
      </p:sp>
      <p:sp>
        <p:nvSpPr>
          <p:cNvPr id="13" name="TextBox 12">
            <a:extLst>
              <a:ext uri="{FF2B5EF4-FFF2-40B4-BE49-F238E27FC236}">
                <a16:creationId xmlns:a16="http://schemas.microsoft.com/office/drawing/2014/main" id="{DC51EDC6-7B74-51B1-2D4C-A1515CFF931B}"/>
              </a:ext>
            </a:extLst>
          </p:cNvPr>
          <p:cNvSpPr txBox="1"/>
          <p:nvPr/>
        </p:nvSpPr>
        <p:spPr>
          <a:xfrm>
            <a:off x="10406085" y="2833836"/>
            <a:ext cx="7282307" cy="5170646"/>
          </a:xfrm>
          <a:prstGeom prst="rect">
            <a:avLst/>
          </a:prstGeom>
          <a:noFill/>
        </p:spPr>
        <p:txBody>
          <a:bodyPr wrap="square">
            <a:spAutoFit/>
          </a:bodyPr>
          <a:lstStyle/>
          <a:p>
            <a:pPr algn="l">
              <a:buNone/>
            </a:pPr>
            <a:r>
              <a:rPr lang="nl-NL" sz="2200" b="1" dirty="0"/>
              <a:t>BAL, a</a:t>
            </a:r>
            <a:r>
              <a:rPr lang="nl-NL" sz="2200" b="1" i="0" dirty="0">
                <a:solidFill>
                  <a:srgbClr val="333333"/>
                </a:solidFill>
                <a:effectLst/>
              </a:rPr>
              <a:t>rtikel 5.22a. (zeer zorgwekkende stof)</a:t>
            </a:r>
          </a:p>
          <a:p>
            <a:pPr marL="285750" indent="-285750">
              <a:buFont typeface="Arial" panose="020B0604020202020204" pitchFamily="34" charset="0"/>
              <a:buChar char="•"/>
            </a:pPr>
            <a:r>
              <a:rPr lang="en-US" sz="2200" dirty="0" err="1"/>
              <a:t>Definitie</a:t>
            </a:r>
            <a:r>
              <a:rPr lang="en-US" sz="2200" dirty="0"/>
              <a:t>: </a:t>
            </a:r>
            <a:r>
              <a:rPr lang="en-US" sz="2200" dirty="0" err="1"/>
              <a:t>stoffen</a:t>
            </a:r>
            <a:r>
              <a:rPr lang="en-US" sz="2200" dirty="0"/>
              <a:t> met </a:t>
            </a:r>
            <a:r>
              <a:rPr lang="en-US" sz="2200" dirty="0" err="1"/>
              <a:t>intrinsieke</a:t>
            </a:r>
            <a:r>
              <a:rPr lang="en-US" sz="2200" dirty="0"/>
              <a:t> </a:t>
            </a:r>
            <a:r>
              <a:rPr lang="en-US" sz="2200" dirty="0" err="1"/>
              <a:t>eigenschappen</a:t>
            </a:r>
            <a:r>
              <a:rPr lang="en-US" sz="2200" dirty="0"/>
              <a:t> die </a:t>
            </a:r>
            <a:r>
              <a:rPr lang="en-US" sz="2200" dirty="0" err="1"/>
              <a:t>ernstig</a:t>
            </a:r>
            <a:r>
              <a:rPr lang="en-US" sz="2200" dirty="0"/>
              <a:t> </a:t>
            </a:r>
            <a:r>
              <a:rPr lang="en-US" sz="2200" dirty="0" err="1"/>
              <a:t>gevaar</a:t>
            </a:r>
            <a:r>
              <a:rPr lang="en-US" sz="2200" dirty="0"/>
              <a:t> </a:t>
            </a:r>
            <a:r>
              <a:rPr lang="en-US" sz="2200" dirty="0" err="1"/>
              <a:t>opleveren</a:t>
            </a:r>
            <a:r>
              <a:rPr lang="en-US" sz="2200" dirty="0"/>
              <a:t> </a:t>
            </a:r>
            <a:r>
              <a:rPr lang="en-US" sz="2200" dirty="0" err="1"/>
              <a:t>voor</a:t>
            </a:r>
            <a:r>
              <a:rPr lang="en-US" sz="2200" dirty="0"/>
              <a:t> </a:t>
            </a:r>
            <a:r>
              <a:rPr lang="en-US" sz="2200" dirty="0" err="1"/>
              <a:t>mens</a:t>
            </a:r>
            <a:r>
              <a:rPr lang="en-US" sz="2200" dirty="0"/>
              <a:t> </a:t>
            </a:r>
            <a:r>
              <a:rPr lang="en-US" sz="2200" dirty="0" err="1"/>
              <a:t>én</a:t>
            </a:r>
            <a:r>
              <a:rPr lang="en-US" sz="2200" dirty="0"/>
              <a:t> milieu.</a:t>
            </a:r>
          </a:p>
          <a:p>
            <a:pPr marL="285750" indent="-285750">
              <a:buFont typeface="Arial" panose="020B0604020202020204" pitchFamily="34" charset="0"/>
              <a:buChar char="•"/>
            </a:pPr>
            <a:r>
              <a:rPr lang="en-US" sz="2200" dirty="0"/>
              <a:t>Criteria (REACH art. 57):</a:t>
            </a:r>
          </a:p>
          <a:p>
            <a:pPr marL="742950" lvl="1" indent="-285750">
              <a:buFont typeface="Arial" panose="020B0604020202020204" pitchFamily="34" charset="0"/>
              <a:buChar char="•"/>
            </a:pPr>
            <a:r>
              <a:rPr lang="en-US" sz="2200" dirty="0"/>
              <a:t>CMR ( </a:t>
            </a:r>
            <a:r>
              <a:rPr lang="en-US" sz="2200" dirty="0" err="1"/>
              <a:t>kankerverwekkend</a:t>
            </a:r>
            <a:r>
              <a:rPr lang="en-US" sz="2200" dirty="0"/>
              <a:t>, </a:t>
            </a:r>
            <a:r>
              <a:rPr lang="en-US" sz="2200" dirty="0" err="1"/>
              <a:t>mutageen</a:t>
            </a:r>
            <a:r>
              <a:rPr lang="en-US" sz="2200" dirty="0"/>
              <a:t>, </a:t>
            </a:r>
            <a:r>
              <a:rPr lang="en-US" sz="2200" dirty="0" err="1"/>
              <a:t>reprotoxisch</a:t>
            </a:r>
            <a:r>
              <a:rPr lang="en-US" sz="2200" dirty="0"/>
              <a:t>)</a:t>
            </a:r>
          </a:p>
          <a:p>
            <a:pPr marL="742950" lvl="1" indent="-285750">
              <a:buFont typeface="Arial" panose="020B0604020202020204" pitchFamily="34" charset="0"/>
              <a:buChar char="•"/>
            </a:pPr>
            <a:r>
              <a:rPr lang="en-US" sz="2200" dirty="0"/>
              <a:t>PBT / </a:t>
            </a:r>
            <a:r>
              <a:rPr lang="en-US" sz="2200" dirty="0" err="1"/>
              <a:t>vPvB</a:t>
            </a:r>
            <a:r>
              <a:rPr lang="en-US" sz="2200" dirty="0"/>
              <a:t> (persistent, </a:t>
            </a:r>
            <a:r>
              <a:rPr lang="en-US" sz="2200" dirty="0" err="1"/>
              <a:t>bioaccumulerend</a:t>
            </a:r>
            <a:r>
              <a:rPr lang="en-US" sz="2200" dirty="0"/>
              <a:t> &amp; (</a:t>
            </a:r>
            <a:r>
              <a:rPr lang="en-US" sz="2200" dirty="0" err="1"/>
              <a:t>zeer</a:t>
            </a:r>
            <a:r>
              <a:rPr lang="en-US" sz="2200" dirty="0"/>
              <a:t>) </a:t>
            </a:r>
            <a:r>
              <a:rPr lang="en-US" sz="2200" dirty="0" err="1"/>
              <a:t>toxisch</a:t>
            </a:r>
            <a:r>
              <a:rPr lang="en-US" sz="2200" dirty="0"/>
              <a:t>)</a:t>
            </a:r>
          </a:p>
          <a:p>
            <a:pPr marL="742950" lvl="1" indent="-285750">
              <a:buFont typeface="Arial" panose="020B0604020202020204" pitchFamily="34" charset="0"/>
              <a:buChar char="•"/>
            </a:pPr>
            <a:r>
              <a:rPr lang="en-US" sz="2200" dirty="0" err="1"/>
              <a:t>Hormoonverstorend</a:t>
            </a:r>
            <a:r>
              <a:rPr lang="en-US" sz="2200" dirty="0"/>
              <a:t> (ED) of </a:t>
            </a:r>
            <a:r>
              <a:rPr lang="en-US" sz="2200" dirty="0" err="1"/>
              <a:t>vergelijkbaar</a:t>
            </a:r>
            <a:r>
              <a:rPr lang="en-US" sz="2200" dirty="0"/>
              <a:t> </a:t>
            </a:r>
            <a:r>
              <a:rPr lang="en-US" sz="2200" dirty="0" err="1"/>
              <a:t>zorgwekkend</a:t>
            </a:r>
            <a:r>
              <a:rPr lang="en-US" sz="2200" dirty="0"/>
              <a:t> effect</a:t>
            </a:r>
          </a:p>
          <a:p>
            <a:pPr marL="285750" indent="-285750">
              <a:buFont typeface="Arial" panose="020B0604020202020204" pitchFamily="34" charset="0"/>
              <a:buChar char="•"/>
            </a:pPr>
            <a:r>
              <a:rPr lang="en-US" sz="2200" dirty="0"/>
              <a:t>ZZS-</a:t>
            </a:r>
            <a:r>
              <a:rPr lang="en-US" sz="2200" dirty="0" err="1"/>
              <a:t>lijst</a:t>
            </a:r>
            <a:r>
              <a:rPr lang="en-US" sz="2200" dirty="0"/>
              <a:t> NL: ± 1 900 </a:t>
            </a:r>
            <a:r>
              <a:rPr lang="en-US" sz="2200" dirty="0" err="1"/>
              <a:t>stoffen</a:t>
            </a:r>
            <a:r>
              <a:rPr lang="en-US" sz="2200" dirty="0"/>
              <a:t>; </a:t>
            </a:r>
            <a:r>
              <a:rPr lang="en-US" sz="2200" dirty="0" err="1"/>
              <a:t>jaarlijks</a:t>
            </a:r>
            <a:r>
              <a:rPr lang="en-US" sz="2200" dirty="0"/>
              <a:t> </a:t>
            </a:r>
            <a:r>
              <a:rPr lang="en-US" sz="2200" dirty="0" err="1"/>
              <a:t>geactualiseerd</a:t>
            </a:r>
            <a:r>
              <a:rPr lang="en-US" sz="2200" dirty="0"/>
              <a:t> (Rijkswaterstaat / RIVM).</a:t>
            </a:r>
          </a:p>
          <a:p>
            <a:pPr marL="285750" indent="-285750">
              <a:buFont typeface="Arial" panose="020B0604020202020204" pitchFamily="34" charset="0"/>
              <a:buChar char="•"/>
            </a:pPr>
            <a:r>
              <a:rPr lang="en-US" sz="2200" dirty="0" err="1"/>
              <a:t>Signaalwaarde</a:t>
            </a:r>
            <a:r>
              <a:rPr lang="en-US" sz="2200" dirty="0"/>
              <a:t>: 0,1 </a:t>
            </a:r>
            <a:r>
              <a:rPr lang="en-US" sz="2200" dirty="0" err="1"/>
              <a:t>gew</a:t>
            </a:r>
            <a:r>
              <a:rPr lang="en-US" sz="2200" dirty="0"/>
              <a:t>.%; </a:t>
            </a:r>
            <a:r>
              <a:rPr lang="en-US" sz="2200" dirty="0" err="1"/>
              <a:t>grens</a:t>
            </a:r>
            <a:r>
              <a:rPr lang="en-US" sz="2200" dirty="0"/>
              <a:t> </a:t>
            </a:r>
            <a:r>
              <a:rPr lang="en-US" sz="2200" dirty="0" err="1"/>
              <a:t>voor</a:t>
            </a:r>
            <a:r>
              <a:rPr lang="en-US" sz="2200" dirty="0"/>
              <a:t> (meld-)</a:t>
            </a:r>
            <a:r>
              <a:rPr lang="en-US" sz="2200" dirty="0" err="1"/>
              <a:t>plichten</a:t>
            </a:r>
            <a:r>
              <a:rPr lang="en-US" sz="2200" dirty="0"/>
              <a:t> en </a:t>
            </a:r>
            <a:r>
              <a:rPr lang="en-US" sz="2200" dirty="0" err="1"/>
              <a:t>communicatie</a:t>
            </a:r>
            <a:r>
              <a:rPr lang="en-US" sz="2200" dirty="0"/>
              <a:t> in de </a:t>
            </a:r>
            <a:r>
              <a:rPr lang="en-US" sz="2200" dirty="0" err="1"/>
              <a:t>keten</a:t>
            </a:r>
            <a:r>
              <a:rPr lang="en-US" sz="2200" dirty="0"/>
              <a:t>.</a:t>
            </a:r>
          </a:p>
          <a:p>
            <a:pPr marL="285750" indent="-285750">
              <a:buFont typeface="Arial" panose="020B0604020202020204" pitchFamily="34" charset="0"/>
              <a:buChar char="•"/>
            </a:pPr>
            <a:r>
              <a:rPr lang="en-US" sz="2200" dirty="0" err="1"/>
              <a:t>Beleidsdoel</a:t>
            </a:r>
            <a:r>
              <a:rPr lang="en-US" sz="2200" dirty="0"/>
              <a:t>: “</a:t>
            </a:r>
            <a:r>
              <a:rPr lang="en-US" sz="2200" dirty="0" err="1"/>
              <a:t>minimalisatieplicht</a:t>
            </a:r>
            <a:r>
              <a:rPr lang="en-US" sz="2200" dirty="0"/>
              <a:t>”; </a:t>
            </a:r>
            <a:r>
              <a:rPr lang="en-US" sz="2200" dirty="0" err="1"/>
              <a:t>emissies</a:t>
            </a:r>
            <a:r>
              <a:rPr lang="en-US" sz="2200" dirty="0"/>
              <a:t> </a:t>
            </a:r>
            <a:r>
              <a:rPr lang="en-US" sz="2200" dirty="0" err="1"/>
              <a:t>voorkomen</a:t>
            </a:r>
            <a:r>
              <a:rPr lang="en-US" sz="2200" dirty="0"/>
              <a:t>, </a:t>
            </a:r>
            <a:r>
              <a:rPr lang="en-US" sz="2200" dirty="0" err="1"/>
              <a:t>verminderen</a:t>
            </a:r>
            <a:r>
              <a:rPr lang="en-US" sz="2200" dirty="0"/>
              <a:t> en </a:t>
            </a:r>
            <a:r>
              <a:rPr lang="en-US" sz="2200" dirty="0" err="1"/>
              <a:t>waar</a:t>
            </a:r>
            <a:r>
              <a:rPr lang="en-US" sz="2200" dirty="0"/>
              <a:t> </a:t>
            </a:r>
            <a:r>
              <a:rPr lang="en-US" sz="2200" dirty="0" err="1"/>
              <a:t>nodig</a:t>
            </a:r>
            <a:r>
              <a:rPr lang="en-US" sz="2200" dirty="0"/>
              <a:t> </a:t>
            </a:r>
            <a:r>
              <a:rPr lang="en-US" sz="2200" dirty="0" err="1"/>
              <a:t>uitfaseren</a:t>
            </a:r>
            <a:r>
              <a:rPr lang="en-US" sz="2200" dirty="0"/>
              <a:t>.</a:t>
            </a:r>
          </a:p>
        </p:txBody>
      </p:sp>
    </p:spTree>
    <p:extLst>
      <p:ext uri="{BB962C8B-B14F-4D97-AF65-F5344CB8AC3E}">
        <p14:creationId xmlns:p14="http://schemas.microsoft.com/office/powerpoint/2010/main" val="3959986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9"/>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11"/>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9" grpId="0"/>
      <p:bldP spid="9" grpId="1"/>
      <p:bldP spid="11" grpId="0"/>
      <p:bldP spid="11" grpId="1"/>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D95290-A973-3140-9D53-54C297B05DB8}"/>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4E76421F-84E2-3D59-05A2-6D3DE9C87A35}"/>
              </a:ext>
            </a:extLst>
          </p:cNvPr>
          <p:cNvPicPr>
            <a:picLocks noChangeAspect="1"/>
          </p:cNvPicPr>
          <p:nvPr/>
        </p:nvPicPr>
        <p:blipFill>
          <a:blip r:embed="rId2"/>
          <a:stretch>
            <a:fillRect/>
          </a:stretch>
        </p:blipFill>
        <p:spPr>
          <a:xfrm>
            <a:off x="0" y="7058679"/>
            <a:ext cx="18288000" cy="3228321"/>
          </a:xfrm>
          <a:prstGeom prst="rect">
            <a:avLst/>
          </a:prstGeom>
        </p:spPr>
      </p:pic>
      <p:sp>
        <p:nvSpPr>
          <p:cNvPr id="8" name="Text Placeholder 2">
            <a:extLst>
              <a:ext uri="{FF2B5EF4-FFF2-40B4-BE49-F238E27FC236}">
                <a16:creationId xmlns:a16="http://schemas.microsoft.com/office/drawing/2014/main" id="{F18D1531-CD7A-F81A-03AE-D557658D410A}"/>
              </a:ext>
            </a:extLst>
          </p:cNvPr>
          <p:cNvSpPr txBox="1">
            <a:spLocks/>
          </p:cNvSpPr>
          <p:nvPr/>
        </p:nvSpPr>
        <p:spPr>
          <a:xfrm>
            <a:off x="1396304" y="1927655"/>
            <a:ext cx="15773400" cy="547688"/>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nl-NL" sz="3000" b="1" dirty="0">
                <a:solidFill>
                  <a:srgbClr val="4A54A4"/>
                </a:solidFill>
              </a:rPr>
              <a:t>Besluit melden bedrijfsafvalstoffen en gevaarlijke afvalstoffen</a:t>
            </a:r>
          </a:p>
        </p:txBody>
      </p:sp>
      <p:sp>
        <p:nvSpPr>
          <p:cNvPr id="3" name="Content Placeholder 3">
            <a:extLst>
              <a:ext uri="{FF2B5EF4-FFF2-40B4-BE49-F238E27FC236}">
                <a16:creationId xmlns:a16="http://schemas.microsoft.com/office/drawing/2014/main" id="{0288AAD7-307E-63EC-F450-CC289279AA41}"/>
              </a:ext>
            </a:extLst>
          </p:cNvPr>
          <p:cNvSpPr txBox="1">
            <a:spLocks/>
          </p:cNvSpPr>
          <p:nvPr/>
        </p:nvSpPr>
        <p:spPr>
          <a:xfrm>
            <a:off x="1396304" y="2645539"/>
            <a:ext cx="15762600" cy="53340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nl-NL" sz="2700" dirty="0"/>
              <a:t>Melden van afvalstoffen is vastgelegd in </a:t>
            </a:r>
            <a:r>
              <a:rPr lang="nl-NL" sz="2700" dirty="0" err="1"/>
              <a:t>Wm</a:t>
            </a:r>
            <a:r>
              <a:rPr lang="nl-NL" sz="2700" dirty="0"/>
              <a:t> 10.40</a:t>
            </a:r>
          </a:p>
          <a:p>
            <a:r>
              <a:rPr lang="nl-NL" sz="2700" dirty="0"/>
              <a:t>Uitgewerkt in Besluit melden: </a:t>
            </a:r>
            <a:endParaRPr lang="nl-NL" sz="2700" dirty="0">
              <a:hlinkClick r:id="" action="ppaction://noaction"/>
            </a:endParaRPr>
          </a:p>
          <a:p>
            <a:r>
              <a:rPr lang="nl-NL" sz="2700" dirty="0">
                <a:hlinkClick r:id="" action="ppaction://noaction"/>
              </a:rPr>
              <a:t>Besluit melden bedrijfsafvalstoffen en gevaarlijke afvalstoffen</a:t>
            </a:r>
            <a:endParaRPr lang="nl-NL" sz="2700" dirty="0"/>
          </a:p>
          <a:p>
            <a:endParaRPr lang="nl-NL" sz="2700" dirty="0"/>
          </a:p>
          <a:p>
            <a:r>
              <a:rPr lang="nl-NL" sz="2700" dirty="0"/>
              <a:t>LMA: </a:t>
            </a:r>
            <a:r>
              <a:rPr lang="nl-NL" sz="2700" dirty="0">
                <a:hlinkClick r:id="rId3"/>
              </a:rPr>
              <a:t>Home - Landelijk Meldpunt Afvalstoffen: Bron van inzicht (lma.nl)</a:t>
            </a:r>
            <a:endParaRPr lang="nl-NL" sz="2700" dirty="0"/>
          </a:p>
          <a:p>
            <a:r>
              <a:rPr lang="nl-NL" sz="2700" dirty="0"/>
              <a:t>AMICE (Afval Meldingen Informatie en Communicatie </a:t>
            </a:r>
            <a:r>
              <a:rPr lang="nl-NL" sz="2700" dirty="0" err="1"/>
              <a:t>Electronisch</a:t>
            </a:r>
            <a:r>
              <a:rPr lang="nl-NL" sz="2700" dirty="0"/>
              <a:t>)</a:t>
            </a:r>
          </a:p>
          <a:p>
            <a:r>
              <a:rPr lang="nl-NL" sz="2700" dirty="0"/>
              <a:t>Afvalstroomnummer verbindt ontdoener, verwerker en type afval.</a:t>
            </a:r>
          </a:p>
          <a:p>
            <a:endParaRPr lang="nl-NL" sz="2700" dirty="0"/>
          </a:p>
        </p:txBody>
      </p:sp>
    </p:spTree>
    <p:extLst>
      <p:ext uri="{BB962C8B-B14F-4D97-AF65-F5344CB8AC3E}">
        <p14:creationId xmlns:p14="http://schemas.microsoft.com/office/powerpoint/2010/main" val="3483040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39F93B-34F5-E679-93B1-8E1F6852249D}"/>
              </a:ext>
            </a:extLst>
          </p:cNvPr>
          <p:cNvSpPr>
            <a:spLocks noGrp="1"/>
          </p:cNvSpPr>
          <p:nvPr>
            <p:ph type="title"/>
          </p:nvPr>
        </p:nvSpPr>
        <p:spPr/>
        <p:txBody>
          <a:bodyPr/>
          <a:lstStyle/>
          <a:p>
            <a:r>
              <a:rPr lang="nl-NL" dirty="0"/>
              <a:t>Melden van afvalstoffen</a:t>
            </a:r>
          </a:p>
        </p:txBody>
      </p:sp>
      <p:sp>
        <p:nvSpPr>
          <p:cNvPr id="3" name="Text Placeholder 2">
            <a:extLst>
              <a:ext uri="{FF2B5EF4-FFF2-40B4-BE49-F238E27FC236}">
                <a16:creationId xmlns:a16="http://schemas.microsoft.com/office/drawing/2014/main" id="{116D2974-A518-3AC0-00DC-E6B073FEB326}"/>
              </a:ext>
            </a:extLst>
          </p:cNvPr>
          <p:cNvSpPr>
            <a:spLocks noGrp="1"/>
          </p:cNvSpPr>
          <p:nvPr>
            <p:ph type="body" sz="quarter" idx="13"/>
          </p:nvPr>
        </p:nvSpPr>
        <p:spPr/>
        <p:txBody>
          <a:bodyPr/>
          <a:lstStyle/>
          <a:p>
            <a:r>
              <a:rPr lang="nl-NL" dirty="0"/>
              <a:t>Wat moet er gemeld worden?</a:t>
            </a:r>
          </a:p>
        </p:txBody>
      </p:sp>
      <p:sp>
        <p:nvSpPr>
          <p:cNvPr id="4" name="Content Placeholder 3">
            <a:extLst>
              <a:ext uri="{FF2B5EF4-FFF2-40B4-BE49-F238E27FC236}">
                <a16:creationId xmlns:a16="http://schemas.microsoft.com/office/drawing/2014/main" id="{0AAE842C-E769-BB5F-CEDA-1EF975637CDA}"/>
              </a:ext>
            </a:extLst>
          </p:cNvPr>
          <p:cNvSpPr>
            <a:spLocks noGrp="1"/>
          </p:cNvSpPr>
          <p:nvPr>
            <p:ph sz="quarter" idx="14"/>
          </p:nvPr>
        </p:nvSpPr>
        <p:spPr>
          <a:xfrm>
            <a:off x="1377771" y="2637768"/>
            <a:ext cx="15762600" cy="5011463"/>
          </a:xfrm>
        </p:spPr>
        <p:txBody>
          <a:bodyPr>
            <a:noAutofit/>
          </a:bodyPr>
          <a:lstStyle/>
          <a:p>
            <a:pPr algn="l">
              <a:buNone/>
            </a:pPr>
            <a:r>
              <a:rPr lang="nl-NL" sz="2200" b="1" dirty="0">
                <a:solidFill>
                  <a:srgbClr val="333333"/>
                </a:solidFill>
              </a:rPr>
              <a:t>Artikel 10.40 Wet milieubeheer</a:t>
            </a:r>
          </a:p>
          <a:p>
            <a:pPr marL="685800" indent="-685800">
              <a:buFont typeface="+mj-lt"/>
              <a:buAutoNum type="arabicPeriod"/>
            </a:pPr>
            <a:r>
              <a:rPr lang="nl-NL" sz="2200" dirty="0">
                <a:solidFill>
                  <a:srgbClr val="333333"/>
                </a:solidFill>
              </a:rPr>
              <a:t>Een persoon als bedoeld in </a:t>
            </a:r>
            <a:r>
              <a:rPr lang="nl-NL" sz="2200" u="sng" dirty="0">
                <a:solidFill>
                  <a:srgbClr val="154273"/>
                </a:solidFill>
                <a:hlinkClick r:id="rId3"/>
              </a:rPr>
              <a:t>artikel 10.37, tweede lid, onder a of b</a:t>
            </a:r>
            <a:r>
              <a:rPr lang="nl-NL" sz="2200" dirty="0">
                <a:solidFill>
                  <a:srgbClr val="333333"/>
                </a:solidFill>
              </a:rPr>
              <a:t>, </a:t>
            </a:r>
            <a:r>
              <a:rPr lang="nl-NL" sz="2200" dirty="0">
                <a:solidFill>
                  <a:srgbClr val="FF0000"/>
                </a:solidFill>
              </a:rPr>
              <a:t>aan wie bedrijfsafvalstoffen of gevaarlijke afvalstoffen worden afgegeven</a:t>
            </a:r>
            <a:r>
              <a:rPr lang="nl-NL" sz="2200" dirty="0">
                <a:solidFill>
                  <a:srgbClr val="333333"/>
                </a:solidFill>
              </a:rPr>
              <a:t>, meldt met betrekking tot een zodanige afgifte, aan een door Onze Minister aan te wijzen instantie:</a:t>
            </a:r>
          </a:p>
          <a:p>
            <a:pPr marL="1371600" lvl="1" indent="-685800">
              <a:buFont typeface="+mj-lt"/>
              <a:buAutoNum type="alphaLcPeriod"/>
            </a:pPr>
            <a:r>
              <a:rPr lang="nl-NL" sz="1800" dirty="0">
                <a:solidFill>
                  <a:srgbClr val="333333"/>
                </a:solidFill>
              </a:rPr>
              <a:t>de datum van afgifte;</a:t>
            </a:r>
          </a:p>
          <a:p>
            <a:pPr marL="1371600" lvl="1" indent="-685800">
              <a:buFont typeface="+mj-lt"/>
              <a:buAutoNum type="alphaLcPeriod"/>
            </a:pPr>
            <a:r>
              <a:rPr lang="nl-NL" sz="1800" dirty="0">
                <a:solidFill>
                  <a:srgbClr val="333333"/>
                </a:solidFill>
              </a:rPr>
              <a:t>de naam en het adres van degene van wie de afvalstoffen afkomstig zijn;</a:t>
            </a:r>
          </a:p>
          <a:p>
            <a:pPr marL="1371600" lvl="1" indent="-685800">
              <a:buFont typeface="+mj-lt"/>
              <a:buAutoNum type="alphaLcPeriod"/>
            </a:pPr>
            <a:r>
              <a:rPr lang="nl-NL" sz="1800" dirty="0">
                <a:solidFill>
                  <a:srgbClr val="333333"/>
                </a:solidFill>
              </a:rPr>
              <a:t>de gebruikelijke benaming en de hoeveelheid van de afvalstoffen;</a:t>
            </a:r>
          </a:p>
          <a:p>
            <a:pPr marL="1371600" lvl="1" indent="-685800">
              <a:buFont typeface="+mj-lt"/>
              <a:buAutoNum type="alphaLcPeriod"/>
            </a:pPr>
            <a:r>
              <a:rPr lang="nl-NL" sz="1800" dirty="0">
                <a:solidFill>
                  <a:srgbClr val="333333"/>
                </a:solidFill>
              </a:rPr>
              <a:t>de plaats waar en de wijze waarop de afvalstoffen worden afgegeven;</a:t>
            </a:r>
          </a:p>
          <a:p>
            <a:pPr marL="1371600" lvl="1" indent="-685800">
              <a:buFont typeface="+mj-lt"/>
              <a:buAutoNum type="alphaLcPeriod"/>
            </a:pPr>
            <a:r>
              <a:rPr lang="nl-NL" sz="1800" dirty="0">
                <a:solidFill>
                  <a:srgbClr val="333333"/>
                </a:solidFill>
              </a:rPr>
              <a:t>de wijze waarop de afvalstoffen nuttig worden toegepast of worden verwijderd;</a:t>
            </a:r>
          </a:p>
          <a:p>
            <a:pPr marL="1371600" lvl="1" indent="-685800">
              <a:buFont typeface="+mj-lt"/>
              <a:buAutoNum type="alphaLcPeriod"/>
            </a:pPr>
            <a:r>
              <a:rPr lang="nl-NL" sz="1800" dirty="0">
                <a:solidFill>
                  <a:srgbClr val="333333"/>
                </a:solidFill>
              </a:rPr>
              <a:t>ingeval de afgifte geschiedt door tussenkomst van een ander die opdracht had de afvalstoffen naar hem te vervoeren: diens naam en adres en de naam en het adres van degene in wiens opdracht het vervoer geschiedt.</a:t>
            </a:r>
          </a:p>
          <a:p>
            <a:pPr marL="685800" indent="-685800">
              <a:buFont typeface="+mj-lt"/>
              <a:buAutoNum type="arabicPeriod"/>
            </a:pPr>
            <a:r>
              <a:rPr lang="nl-NL" sz="2200" dirty="0">
                <a:solidFill>
                  <a:srgbClr val="333333"/>
                </a:solidFill>
              </a:rPr>
              <a:t>Het is een persoon als bedoeld in het eerste lid verboden bedrijfsafvalstoffen of gevaarlijke afvalstoffen in ontvangst te nemen zonder dat hem daarbij </a:t>
            </a:r>
            <a:r>
              <a:rPr lang="nl-NL" sz="2200" dirty="0">
                <a:solidFill>
                  <a:srgbClr val="FF0000"/>
                </a:solidFill>
              </a:rPr>
              <a:t>een</a:t>
            </a:r>
            <a:r>
              <a:rPr lang="nl-NL" sz="2200" dirty="0">
                <a:solidFill>
                  <a:srgbClr val="333333"/>
                </a:solidFill>
              </a:rPr>
              <a:t> </a:t>
            </a:r>
            <a:r>
              <a:rPr lang="nl-NL" sz="2200" dirty="0">
                <a:solidFill>
                  <a:srgbClr val="FF0000"/>
                </a:solidFill>
              </a:rPr>
              <a:t>omschrijving</a:t>
            </a:r>
            <a:r>
              <a:rPr lang="nl-NL" sz="2200" dirty="0">
                <a:solidFill>
                  <a:srgbClr val="333333"/>
                </a:solidFill>
              </a:rPr>
              <a:t> en een begeleidingsbrief als bedoeld in </a:t>
            </a:r>
            <a:r>
              <a:rPr lang="nl-NL" sz="2200" u="sng" dirty="0">
                <a:solidFill>
                  <a:srgbClr val="154273"/>
                </a:solidFill>
                <a:hlinkClick r:id="rId4"/>
              </a:rPr>
              <a:t>artikel 10.39, eerste lid, onder a en b</a:t>
            </a:r>
            <a:r>
              <a:rPr lang="nl-NL" sz="2200" dirty="0">
                <a:solidFill>
                  <a:srgbClr val="333333"/>
                </a:solidFill>
              </a:rPr>
              <a:t>, worden verstrekt.</a:t>
            </a:r>
          </a:p>
          <a:p>
            <a:pPr marL="685800" indent="-685800">
              <a:buFont typeface="+mj-lt"/>
              <a:buAutoNum type="arabicPeriod"/>
            </a:pPr>
            <a:r>
              <a:rPr lang="nl-NL" sz="2200" dirty="0">
                <a:solidFill>
                  <a:srgbClr val="333333"/>
                </a:solidFill>
              </a:rPr>
              <a:t>Op verzoek van gedeputeerde staten van een provincie of burgemeester en wethouders van een gemeente die </a:t>
            </a:r>
            <a:r>
              <a:rPr lang="nl-NL" sz="2200" dirty="0" err="1">
                <a:solidFill>
                  <a:srgbClr val="333333"/>
                </a:solidFill>
              </a:rPr>
              <a:t>terzake</a:t>
            </a:r>
            <a:r>
              <a:rPr lang="nl-NL" sz="2200" dirty="0">
                <a:solidFill>
                  <a:srgbClr val="333333"/>
                </a:solidFill>
              </a:rPr>
              <a:t> bevoegd gezag zijn, worden de gegevens, als bedoeld in het eerste lid, aan gedeputeerde staten of burgemeester en wethouders gezonden.</a:t>
            </a:r>
          </a:p>
        </p:txBody>
      </p:sp>
    </p:spTree>
    <p:extLst>
      <p:ext uri="{BB962C8B-B14F-4D97-AF65-F5344CB8AC3E}">
        <p14:creationId xmlns:p14="http://schemas.microsoft.com/office/powerpoint/2010/main" val="3525305865"/>
      </p:ext>
    </p:extLst>
  </p:cSld>
  <p:clrMapOvr>
    <a:masterClrMapping/>
  </p:clrMapOvr>
  <p:extLst>
    <p:ext uri="{6950BFC3-D8DA-4A85-94F7-54DA5524770B}">
      <p188:commentRel xmlns:p188="http://schemas.microsoft.com/office/powerpoint/2018/8/main" r:id="rId2"/>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D00332-6586-995C-8572-1E802EC5B910}"/>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EBEF2293-482A-8613-B76B-6172DFE3B55B}"/>
              </a:ext>
            </a:extLst>
          </p:cNvPr>
          <p:cNvPicPr>
            <a:picLocks noChangeAspect="1"/>
          </p:cNvPicPr>
          <p:nvPr/>
        </p:nvPicPr>
        <p:blipFill>
          <a:blip r:embed="rId3"/>
          <a:stretch>
            <a:fillRect/>
          </a:stretch>
        </p:blipFill>
        <p:spPr>
          <a:xfrm>
            <a:off x="0" y="7058679"/>
            <a:ext cx="18288000" cy="3228321"/>
          </a:xfrm>
          <a:prstGeom prst="rect">
            <a:avLst/>
          </a:prstGeom>
        </p:spPr>
      </p:pic>
      <p:sp>
        <p:nvSpPr>
          <p:cNvPr id="6" name="Content Placeholder 3">
            <a:extLst>
              <a:ext uri="{FF2B5EF4-FFF2-40B4-BE49-F238E27FC236}">
                <a16:creationId xmlns:a16="http://schemas.microsoft.com/office/drawing/2014/main" id="{DF8F0976-DAB3-A2A2-CEA6-1931F6942239}"/>
              </a:ext>
            </a:extLst>
          </p:cNvPr>
          <p:cNvSpPr txBox="1">
            <a:spLocks/>
          </p:cNvSpPr>
          <p:nvPr/>
        </p:nvSpPr>
        <p:spPr>
          <a:xfrm>
            <a:off x="1404000" y="2738437"/>
            <a:ext cx="15762600" cy="533400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nl-NL" sz="2400" dirty="0"/>
              <a:t>1993: Start verplicht meldsysteem om álle bedrijfs- en gevaarlijke afvalstromen centraal te registreren (papieren begeleidingsbrief + meldplicht).</a:t>
            </a:r>
          </a:p>
          <a:p>
            <a:r>
              <a:rPr lang="nl-NL" sz="2400" dirty="0"/>
              <a:t>2004: Intro Landelijk Meldsysteem Afval (LMA): digitale meldingen, koppeling aan </a:t>
            </a:r>
            <a:r>
              <a:rPr lang="nl-NL" sz="2400" dirty="0" err="1"/>
              <a:t>Eural</a:t>
            </a:r>
            <a:r>
              <a:rPr lang="nl-NL" sz="2400" dirty="0"/>
              <a:t>-codes, 5-daagse meldtermijn.</a:t>
            </a:r>
          </a:p>
          <a:p>
            <a:r>
              <a:rPr lang="nl-NL" sz="2400" dirty="0"/>
              <a:t>2010-2023: Doorontwikkeling &amp; koppeling met vergunning­verlening/handhaving (BRZO, Activiteitenbesluit, Omgevingsdiensten).</a:t>
            </a:r>
          </a:p>
          <a:p>
            <a:r>
              <a:rPr lang="nl-NL" sz="2400" dirty="0">
                <a:solidFill>
                  <a:srgbClr val="FF0000"/>
                </a:solidFill>
              </a:rPr>
              <a:t>2025</a:t>
            </a:r>
            <a:r>
              <a:rPr lang="nl-NL" sz="2400" dirty="0"/>
              <a:t>: Nieuwe wijziging van kracht per 1 juli: verplichte aanduiding Zeer Zorgwekkende Stoffen bij iedere melding.</a:t>
            </a:r>
          </a:p>
          <a:p>
            <a:endParaRPr lang="nl-NL" sz="2400" dirty="0"/>
          </a:p>
          <a:p>
            <a:r>
              <a:rPr lang="nl-NL" sz="2400" dirty="0"/>
              <a:t>Wie moet melden? Elke producent, inzamelaar, </a:t>
            </a:r>
            <a:r>
              <a:rPr lang="nl-NL" sz="2400" dirty="0" err="1"/>
              <a:t>be</a:t>
            </a:r>
            <a:r>
              <a:rPr lang="nl-NL" sz="2400" dirty="0"/>
              <a:t>-/verwerker die afval overdraagt (er zijn enkele uitzonderingen)</a:t>
            </a:r>
          </a:p>
          <a:p>
            <a:r>
              <a:rPr lang="nl-NL" sz="2400" dirty="0"/>
              <a:t>Waarom belangrijk? Transparantie in de keten, data-gedreven toezicht (ILT), basis voor circulaire ambities en ZZS-beleid.</a:t>
            </a:r>
          </a:p>
          <a:p>
            <a:pPr marL="0" indent="0">
              <a:buNone/>
            </a:pPr>
            <a:endParaRPr lang="nl-NL" sz="2400" dirty="0"/>
          </a:p>
          <a:p>
            <a:pPr marL="0" indent="0">
              <a:buNone/>
            </a:pPr>
            <a:r>
              <a:rPr lang="nl-NL" sz="2400" dirty="0"/>
              <a:t>Kort en krachtig: sinds 1993 registreert Nederland elke ‘gevaarlijke rit’ met afvalstoffen. </a:t>
            </a:r>
          </a:p>
          <a:p>
            <a:pPr marL="0" indent="0">
              <a:buNone/>
            </a:pPr>
            <a:r>
              <a:rPr lang="nl-NL" sz="2400" dirty="0"/>
              <a:t>Per 1-7-2025 mét ZZS-label; klaar voor strengere handhaving én betere grondstofinzichten.</a:t>
            </a:r>
          </a:p>
        </p:txBody>
      </p:sp>
      <p:sp>
        <p:nvSpPr>
          <p:cNvPr id="8" name="Text Placeholder 2">
            <a:extLst>
              <a:ext uri="{FF2B5EF4-FFF2-40B4-BE49-F238E27FC236}">
                <a16:creationId xmlns:a16="http://schemas.microsoft.com/office/drawing/2014/main" id="{52D68C4E-B6A9-102F-2BAA-AFEA1CCE499F}"/>
              </a:ext>
            </a:extLst>
          </p:cNvPr>
          <p:cNvSpPr txBox="1">
            <a:spLocks/>
          </p:cNvSpPr>
          <p:nvPr/>
        </p:nvSpPr>
        <p:spPr>
          <a:xfrm>
            <a:off x="1396304" y="1927655"/>
            <a:ext cx="15773400" cy="547688"/>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nl-NL" sz="3000" b="1" dirty="0">
                <a:solidFill>
                  <a:srgbClr val="4A54A4"/>
                </a:solidFill>
              </a:rPr>
              <a:t>Besluit melden bedrijfsafvalstoffen en gevaarlijke afvalstoffen – in één oogopslag</a:t>
            </a:r>
          </a:p>
        </p:txBody>
      </p:sp>
    </p:spTree>
    <p:extLst>
      <p:ext uri="{BB962C8B-B14F-4D97-AF65-F5344CB8AC3E}">
        <p14:creationId xmlns:p14="http://schemas.microsoft.com/office/powerpoint/2010/main" val="7026812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44FF7C-7AF1-C664-D1D9-6FB48FFBBDB3}"/>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1F20D0B7-C0B7-50C7-F13F-15C18046CEFA}"/>
              </a:ext>
            </a:extLst>
          </p:cNvPr>
          <p:cNvSpPr>
            <a:spLocks noGrp="1"/>
          </p:cNvSpPr>
          <p:nvPr>
            <p:ph type="body" sz="quarter" idx="13"/>
          </p:nvPr>
        </p:nvSpPr>
        <p:spPr/>
        <p:txBody>
          <a:bodyPr/>
          <a:lstStyle/>
          <a:p>
            <a:r>
              <a:rPr lang="en-US" dirty="0"/>
              <a:t>Wat </a:t>
            </a:r>
            <a:r>
              <a:rPr lang="en-US" dirty="0" err="1"/>
              <a:t>verandert</a:t>
            </a:r>
            <a:r>
              <a:rPr lang="en-US" dirty="0"/>
              <a:t> er nu </a:t>
            </a:r>
            <a:r>
              <a:rPr lang="en-US" dirty="0" err="1"/>
              <a:t>écht</a:t>
            </a:r>
            <a:r>
              <a:rPr lang="en-US" dirty="0"/>
              <a:t>? </a:t>
            </a:r>
            <a:endParaRPr lang="nl-NL" u="sng" dirty="0"/>
          </a:p>
        </p:txBody>
      </p:sp>
      <p:sp>
        <p:nvSpPr>
          <p:cNvPr id="9" name="Content Placeholder 8">
            <a:extLst>
              <a:ext uri="{FF2B5EF4-FFF2-40B4-BE49-F238E27FC236}">
                <a16:creationId xmlns:a16="http://schemas.microsoft.com/office/drawing/2014/main" id="{EAF9E0EC-479C-7904-6B8C-5A44E44C81A3}"/>
              </a:ext>
            </a:extLst>
          </p:cNvPr>
          <p:cNvSpPr>
            <a:spLocks noGrp="1"/>
          </p:cNvSpPr>
          <p:nvPr>
            <p:ph sz="quarter" idx="14"/>
          </p:nvPr>
        </p:nvSpPr>
        <p:spPr>
          <a:xfrm>
            <a:off x="1404000" y="2623220"/>
            <a:ext cx="15762600" cy="5688632"/>
          </a:xfrm>
        </p:spPr>
        <p:txBody>
          <a:bodyPr>
            <a:normAutofit fontScale="85000" lnSpcReduction="20000"/>
          </a:bodyPr>
          <a:lstStyle/>
          <a:p>
            <a:pPr marL="0" indent="0">
              <a:buNone/>
            </a:pPr>
            <a:r>
              <a:rPr lang="nl-NL" sz="3000" dirty="0"/>
              <a:t>Inwerkingtreding per 1 juli 2025</a:t>
            </a:r>
          </a:p>
          <a:p>
            <a:pPr marL="0" indent="0">
              <a:buNone/>
            </a:pPr>
            <a:endParaRPr lang="nl-NL" sz="3000" dirty="0"/>
          </a:p>
          <a:p>
            <a:r>
              <a:rPr lang="nl-NL" sz="3000" dirty="0"/>
              <a:t>Artikel 1: Toevoeging van </a:t>
            </a:r>
            <a:r>
              <a:rPr lang="nl-NL" sz="3000" b="1" dirty="0">
                <a:solidFill>
                  <a:srgbClr val="FF0000"/>
                </a:solidFill>
              </a:rPr>
              <a:t>ZZS</a:t>
            </a:r>
          </a:p>
          <a:p>
            <a:pPr marL="457200" lvl="1" indent="0">
              <a:buNone/>
            </a:pPr>
            <a:r>
              <a:rPr lang="nl-NL" i="1" dirty="0"/>
              <a:t>zeer zorgwekkende stof:</a:t>
            </a:r>
            <a:r>
              <a:rPr lang="nl-NL" dirty="0"/>
              <a:t> zeer zorgwekkende stof als bedoeld </a:t>
            </a:r>
            <a:r>
              <a:rPr lang="nl-NL" u="sng" dirty="0"/>
              <a:t>in </a:t>
            </a:r>
            <a:r>
              <a:rPr lang="nl-NL" u="sng" dirty="0">
                <a:hlinkClick r:id="rId2">
                  <a:extLst>
                    <a:ext uri="{A12FA001-AC4F-418D-AE19-62706E023703}">
                      <ahyp:hlinkClr xmlns:ahyp="http://schemas.microsoft.com/office/drawing/2018/hyperlinkcolor" val="tx"/>
                    </a:ext>
                  </a:extLst>
                </a:hlinkClick>
              </a:rPr>
              <a:t>bijlage I bij het Besluit activiteiten leefomgeving</a:t>
            </a:r>
            <a:r>
              <a:rPr lang="nl-NL" dirty="0"/>
              <a:t>.</a:t>
            </a:r>
          </a:p>
          <a:p>
            <a:endParaRPr lang="nl-NL" sz="2800" dirty="0"/>
          </a:p>
          <a:p>
            <a:r>
              <a:rPr lang="nl-NL" sz="2800" dirty="0"/>
              <a:t>Artikel 10, tweede lid, onder b: </a:t>
            </a:r>
          </a:p>
          <a:p>
            <a:pPr marL="457200" lvl="1" indent="0">
              <a:buNone/>
            </a:pPr>
            <a:r>
              <a:rPr lang="nl-NL" dirty="0"/>
              <a:t>Degene die een omschrijving als bedoeld in </a:t>
            </a:r>
            <a:r>
              <a:rPr lang="nl-NL" dirty="0">
                <a:hlinkClick r:id="rId3">
                  <a:extLst>
                    <a:ext uri="{A12FA001-AC4F-418D-AE19-62706E023703}">
                      <ahyp:hlinkClr xmlns:ahyp="http://schemas.microsoft.com/office/drawing/2018/hyperlinkcolor" val="tx"/>
                    </a:ext>
                  </a:extLst>
                </a:hlinkClick>
              </a:rPr>
              <a:t>artikel 10.39, eerste lid, onder a, van de wet</a:t>
            </a:r>
            <a:r>
              <a:rPr lang="nl-NL" dirty="0"/>
              <a:t> verstrekt, vermeldt daarbij ten minste:</a:t>
            </a:r>
          </a:p>
          <a:p>
            <a:pPr marL="914400" lvl="1" indent="-514350">
              <a:buFont typeface="+mj-lt"/>
              <a:buAutoNum type="alphaLcPeriod"/>
            </a:pPr>
            <a:r>
              <a:rPr lang="nl-NL" dirty="0"/>
              <a:t>de van toepassing zijnde code van de afvalstoffenlijst;</a:t>
            </a:r>
          </a:p>
          <a:p>
            <a:pPr marL="914400" lvl="1" indent="-514350">
              <a:buFont typeface="+mj-lt"/>
              <a:buAutoNum type="alphaLcPeriod"/>
            </a:pPr>
            <a:r>
              <a:rPr lang="nl-NL" dirty="0"/>
              <a:t>de </a:t>
            </a:r>
            <a:r>
              <a:rPr lang="nl-NL" b="1" dirty="0">
                <a:solidFill>
                  <a:srgbClr val="FF0000"/>
                </a:solidFill>
              </a:rPr>
              <a:t>benaming</a:t>
            </a:r>
            <a:r>
              <a:rPr lang="nl-NL" dirty="0"/>
              <a:t> van de </a:t>
            </a:r>
            <a:r>
              <a:rPr lang="nl-NL" b="1" dirty="0">
                <a:solidFill>
                  <a:srgbClr val="FF0000"/>
                </a:solidFill>
              </a:rPr>
              <a:t>zeer zorgwekkende stoffen</a:t>
            </a:r>
            <a:r>
              <a:rPr lang="nl-NL" dirty="0"/>
              <a:t>:</a:t>
            </a:r>
          </a:p>
          <a:p>
            <a:pPr marL="1314450" lvl="2" indent="-514350">
              <a:buFont typeface="+mj-lt"/>
              <a:buAutoNum type="romanLcPeriod"/>
            </a:pPr>
            <a:r>
              <a:rPr lang="nl-NL" sz="2800" dirty="0"/>
              <a:t>zoals opgenomen in een voor hem geldende </a:t>
            </a:r>
            <a:r>
              <a:rPr lang="nl-NL" sz="2800" b="1" dirty="0"/>
              <a:t>omgevingsvergunning</a:t>
            </a:r>
            <a:r>
              <a:rPr lang="nl-NL" sz="2800" dirty="0"/>
              <a:t> voor een milieubelastende activiteit als bedoeld in </a:t>
            </a:r>
            <a:r>
              <a:rPr lang="nl-NL" sz="2800" dirty="0">
                <a:hlinkClick r:id="rId4">
                  <a:extLst>
                    <a:ext uri="{A12FA001-AC4F-418D-AE19-62706E023703}">
                      <ahyp:hlinkClr xmlns:ahyp="http://schemas.microsoft.com/office/drawing/2018/hyperlinkcolor" val="tx"/>
                    </a:ext>
                  </a:extLst>
                </a:hlinkClick>
              </a:rPr>
              <a:t>artikel 5.1, tweede lid, aanhef en onder b, van de Omgevingswet</a:t>
            </a:r>
            <a:r>
              <a:rPr lang="nl-NL" sz="2800" dirty="0"/>
              <a:t>;</a:t>
            </a:r>
          </a:p>
          <a:p>
            <a:pPr marL="1314450" lvl="2" indent="-514350">
              <a:buFont typeface="+mj-lt"/>
              <a:buAutoNum type="romanLcPeriod"/>
            </a:pPr>
            <a:r>
              <a:rPr lang="nl-NL" sz="2800" dirty="0"/>
              <a:t>zoals opgenomen in de informatie die hij op grond van </a:t>
            </a:r>
            <a:r>
              <a:rPr lang="nl-NL" sz="2800" dirty="0">
                <a:hlinkClick r:id="rId5">
                  <a:extLst>
                    <a:ext uri="{A12FA001-AC4F-418D-AE19-62706E023703}">
                      <ahyp:hlinkClr xmlns:ahyp="http://schemas.microsoft.com/office/drawing/2018/hyperlinkcolor" val="tx"/>
                    </a:ext>
                  </a:extLst>
                </a:hlinkClick>
              </a:rPr>
              <a:t>artikel 5.23 van het Besluit activiteiten leefomgeving</a:t>
            </a:r>
            <a:r>
              <a:rPr lang="nl-NL" sz="2800" dirty="0"/>
              <a:t> heeft verstrekt over de </a:t>
            </a:r>
            <a:r>
              <a:rPr lang="nl-NL" sz="2800" b="1" dirty="0"/>
              <a:t>emissies</a:t>
            </a:r>
            <a:r>
              <a:rPr lang="nl-NL" sz="2800" dirty="0"/>
              <a:t> van die stoffen in de lucht of het water; of</a:t>
            </a:r>
          </a:p>
          <a:p>
            <a:pPr marL="1314450" lvl="2" indent="-514350">
              <a:buFont typeface="+mj-lt"/>
              <a:buAutoNum type="romanLcPeriod"/>
            </a:pPr>
            <a:r>
              <a:rPr lang="nl-NL" sz="2800" dirty="0"/>
              <a:t>die vermeld staan in de omschrijving die hem op grond van </a:t>
            </a:r>
            <a:r>
              <a:rPr lang="nl-NL" sz="2800" dirty="0">
                <a:hlinkClick r:id="rId3">
                  <a:extLst>
                    <a:ext uri="{A12FA001-AC4F-418D-AE19-62706E023703}">
                      <ahyp:hlinkClr xmlns:ahyp="http://schemas.microsoft.com/office/drawing/2018/hyperlinkcolor" val="tx"/>
                    </a:ext>
                  </a:extLst>
                </a:hlinkClick>
              </a:rPr>
              <a:t>artikel 10.39, eerste lid, onder a, van de wet</a:t>
            </a:r>
            <a:r>
              <a:rPr lang="nl-NL" sz="2800" dirty="0"/>
              <a:t> is verstrekt toen hij de afvalstof in </a:t>
            </a:r>
            <a:r>
              <a:rPr lang="nl-NL" sz="2800" b="1" dirty="0"/>
              <a:t>ontvangst</a:t>
            </a:r>
            <a:r>
              <a:rPr lang="nl-NL" sz="2800" dirty="0"/>
              <a:t> nam.</a:t>
            </a:r>
          </a:p>
          <a:p>
            <a:endParaRPr lang="nl-NL" sz="3000" dirty="0"/>
          </a:p>
        </p:txBody>
      </p:sp>
    </p:spTree>
    <p:extLst>
      <p:ext uri="{BB962C8B-B14F-4D97-AF65-F5344CB8AC3E}">
        <p14:creationId xmlns:p14="http://schemas.microsoft.com/office/powerpoint/2010/main" val="38057566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BF37D5-101E-443A-25F6-6602E66D99B2}"/>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17247652-072D-8E9D-2A13-2DB57792993B}"/>
              </a:ext>
            </a:extLst>
          </p:cNvPr>
          <p:cNvPicPr>
            <a:picLocks noChangeAspect="1"/>
          </p:cNvPicPr>
          <p:nvPr/>
        </p:nvPicPr>
        <p:blipFill>
          <a:blip r:embed="rId2"/>
          <a:stretch>
            <a:fillRect/>
          </a:stretch>
        </p:blipFill>
        <p:spPr>
          <a:xfrm>
            <a:off x="0" y="7058679"/>
            <a:ext cx="18288000" cy="3228321"/>
          </a:xfrm>
          <a:prstGeom prst="rect">
            <a:avLst/>
          </a:prstGeom>
        </p:spPr>
      </p:pic>
      <p:sp>
        <p:nvSpPr>
          <p:cNvPr id="6" name="Content Placeholder 3">
            <a:extLst>
              <a:ext uri="{FF2B5EF4-FFF2-40B4-BE49-F238E27FC236}">
                <a16:creationId xmlns:a16="http://schemas.microsoft.com/office/drawing/2014/main" id="{9598C311-35B6-68E3-57DD-072A7F9FABF8}"/>
              </a:ext>
            </a:extLst>
          </p:cNvPr>
          <p:cNvSpPr txBox="1">
            <a:spLocks/>
          </p:cNvSpPr>
          <p:nvPr/>
        </p:nvSpPr>
        <p:spPr>
          <a:xfrm>
            <a:off x="1404000" y="2738437"/>
            <a:ext cx="15762600" cy="5334000"/>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nl-NL" sz="2800" dirty="0"/>
              <a:t>Gevolg van een toezegging aan de Kamer om </a:t>
            </a:r>
            <a:r>
              <a:rPr lang="nl-NL" sz="2800" b="1" dirty="0"/>
              <a:t>meer zicht </a:t>
            </a:r>
            <a:r>
              <a:rPr lang="nl-NL" sz="2800" dirty="0"/>
              <a:t>te krijgen op ZZS in afvalstoffen. </a:t>
            </a:r>
          </a:p>
          <a:p>
            <a:r>
              <a:rPr lang="nl-NL" sz="2800" dirty="0"/>
              <a:t>De wijziging geeft verdere invulling aan de reeds bestaande </a:t>
            </a:r>
            <a:r>
              <a:rPr lang="nl-NL" sz="2800" b="1" dirty="0"/>
              <a:t>informatieplicht</a:t>
            </a:r>
            <a:r>
              <a:rPr lang="nl-NL" sz="2800" dirty="0"/>
              <a:t> voor bedrijven die afval afgeven (“ontdoeners”). </a:t>
            </a:r>
          </a:p>
          <a:p>
            <a:r>
              <a:rPr lang="nl-NL" sz="2800" dirty="0"/>
              <a:t>De verplichting om de namen van de ZZS te verstrekken is bedoeld om verdere communicatie te initiëren tussen het afvalbedrijf en de ontdoener en tussen het afvalbedrijf en zijn bevoegd gezag. Dit moet leiden tot vaststelling van de aanwezige ZZS in de afvalstof.</a:t>
            </a:r>
            <a:endParaRPr lang="nl-NL" sz="2700" dirty="0"/>
          </a:p>
        </p:txBody>
      </p:sp>
      <p:sp>
        <p:nvSpPr>
          <p:cNvPr id="8" name="Text Placeholder 2">
            <a:extLst>
              <a:ext uri="{FF2B5EF4-FFF2-40B4-BE49-F238E27FC236}">
                <a16:creationId xmlns:a16="http://schemas.microsoft.com/office/drawing/2014/main" id="{0E330B68-919E-695B-E0CF-0A6789E1521B}"/>
              </a:ext>
            </a:extLst>
          </p:cNvPr>
          <p:cNvSpPr txBox="1">
            <a:spLocks/>
          </p:cNvSpPr>
          <p:nvPr/>
        </p:nvSpPr>
        <p:spPr>
          <a:xfrm>
            <a:off x="1396304" y="1927655"/>
            <a:ext cx="15773400" cy="547688"/>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nl-NL" sz="3000" b="1" dirty="0">
                <a:solidFill>
                  <a:srgbClr val="4A54A4"/>
                </a:solidFill>
              </a:rPr>
              <a:t>Waarom deze wijziging?</a:t>
            </a:r>
          </a:p>
        </p:txBody>
      </p:sp>
    </p:spTree>
    <p:extLst>
      <p:ext uri="{BB962C8B-B14F-4D97-AF65-F5344CB8AC3E}">
        <p14:creationId xmlns:p14="http://schemas.microsoft.com/office/powerpoint/2010/main" val="3037188075"/>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cd09a58e-a5c1-4205-be38-7e4758e20cfd">
      <Terms xmlns="http://schemas.microsoft.com/office/infopath/2007/PartnerControls"/>
    </lcf76f155ced4ddcb4097134ff3c332f>
    <TaxCatchAll xmlns="d6caf186-bd8a-4858-8330-47f6373ec73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2283AA3A3E4AC498CDB328A5272C56D" ma:contentTypeVersion="15" ma:contentTypeDescription="Create a new document." ma:contentTypeScope="" ma:versionID="e622f929d63c136a4adda983294d2368">
  <xsd:schema xmlns:xsd="http://www.w3.org/2001/XMLSchema" xmlns:xs="http://www.w3.org/2001/XMLSchema" xmlns:p="http://schemas.microsoft.com/office/2006/metadata/properties" xmlns:ns2="cd09a58e-a5c1-4205-be38-7e4758e20cfd" xmlns:ns3="d6caf186-bd8a-4858-8330-47f6373ec733" targetNamespace="http://schemas.microsoft.com/office/2006/metadata/properties" ma:root="true" ma:fieldsID="0ba41615604e11f58c776eb16cdf6bcf" ns2:_="" ns3:_="">
    <xsd:import namespace="cd09a58e-a5c1-4205-be38-7e4758e20cfd"/>
    <xsd:import namespace="d6caf186-bd8a-4858-8330-47f6373ec733"/>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09a58e-a5c1-4205-be38-7e4758e20cf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46dbd4f-3803-4de9-8cc1-1d91ce69ba49"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dexed="true" ma:internalName="MediaServiceLocatio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6caf186-bd8a-4858-8330-47f6373ec733"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0d79f84-0b48-4985-840e-81daed58320a}" ma:internalName="TaxCatchAll" ma:showField="CatchAllData" ma:web="d6caf186-bd8a-4858-8330-47f6373ec733">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874D5A8-3701-45EF-886D-78D156AFE4F1}">
  <ds:schemaRefs>
    <ds:schemaRef ds:uri="http://schemas.microsoft.com/office/2006/documentManagement/types"/>
    <ds:schemaRef ds:uri="cd09a58e-a5c1-4205-be38-7e4758e20cfd"/>
    <ds:schemaRef ds:uri="http://schemas.openxmlformats.org/package/2006/metadata/core-properties"/>
    <ds:schemaRef ds:uri="http://purl.org/dc/elements/1.1/"/>
    <ds:schemaRef ds:uri="http://purl.org/dc/dcmitype/"/>
    <ds:schemaRef ds:uri="http://schemas.microsoft.com/office/infopath/2007/PartnerControls"/>
    <ds:schemaRef ds:uri="http://schemas.microsoft.com/office/2006/metadata/properties"/>
    <ds:schemaRef ds:uri="d6caf186-bd8a-4858-8330-47f6373ec733"/>
    <ds:schemaRef ds:uri="http://www.w3.org/XML/1998/namespace"/>
    <ds:schemaRef ds:uri="http://purl.org/dc/terms/"/>
  </ds:schemaRefs>
</ds:datastoreItem>
</file>

<file path=customXml/itemProps2.xml><?xml version="1.0" encoding="utf-8"?>
<ds:datastoreItem xmlns:ds="http://schemas.openxmlformats.org/officeDocument/2006/customXml" ds:itemID="{58DA9125-85A6-45AA-9A44-D199B1E9D1F9}">
  <ds:schemaRefs>
    <ds:schemaRef ds:uri="http://schemas.microsoft.com/sharepoint/v3/contenttype/forms"/>
  </ds:schemaRefs>
</ds:datastoreItem>
</file>

<file path=customXml/itemProps3.xml><?xml version="1.0" encoding="utf-8"?>
<ds:datastoreItem xmlns:ds="http://schemas.openxmlformats.org/officeDocument/2006/customXml" ds:itemID="{363AE391-2E9F-40BE-908C-B5D611A919E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d09a58e-a5c1-4205-be38-7e4758e20cfd"/>
    <ds:schemaRef ds:uri="d6caf186-bd8a-4858-8330-47f6373ec7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a9274667-2493-46b3-beaa-d7b77e1cb63a}" enabled="0" method="" siteId="{a9274667-2493-46b3-beaa-d7b77e1cb63a}" removed="1"/>
</clbl:labelList>
</file>

<file path=docProps/app.xml><?xml version="1.0" encoding="utf-8"?>
<Properties xmlns="http://schemas.openxmlformats.org/officeDocument/2006/extended-properties" xmlns:vt="http://schemas.openxmlformats.org/officeDocument/2006/docPropsVTypes">
  <Template>CPA_Sprekerstemplate</Template>
  <TotalTime>0</TotalTime>
  <Words>2561</Words>
  <Application>Microsoft Office PowerPoint</Application>
  <PresentationFormat>Aangepast</PresentationFormat>
  <Paragraphs>236</Paragraphs>
  <Slides>24</Slides>
  <Notes>3</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24</vt:i4>
      </vt:variant>
    </vt:vector>
  </HeadingPairs>
  <TitlesOfParts>
    <vt:vector size="29" baseType="lpstr">
      <vt:lpstr>Calibri</vt:lpstr>
      <vt:lpstr>Arial</vt:lpstr>
      <vt:lpstr>Aptos</vt:lpstr>
      <vt:lpstr>Open Sans</vt:lpstr>
      <vt:lpstr>Kantoorthema</vt:lpstr>
      <vt:lpstr>PowerPoint-presentatie</vt:lpstr>
      <vt:lpstr>PowerPoint-presentatie</vt:lpstr>
      <vt:lpstr>PowerPoint-presentatie</vt:lpstr>
      <vt:lpstr>PowerPoint-presentatie</vt:lpstr>
      <vt:lpstr>PowerPoint-presentatie</vt:lpstr>
      <vt:lpstr>Melden van afvalstoffen</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Leanny Swijghuizen</dc:creator>
  <cp:lastModifiedBy>Corine Tuller</cp:lastModifiedBy>
  <cp:revision>3</cp:revision>
  <dcterms:created xsi:type="dcterms:W3CDTF">2025-10-22T13:09:08Z</dcterms:created>
  <dcterms:modified xsi:type="dcterms:W3CDTF">2025-11-17T08:36:22Z</dcterms:modified>
  <dc:identifier>DAFmigUF_-E</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0x01010012283AA3A3E4AC498CDB328A5272C56D</vt:lpwstr>
  </property>
  <property fmtid="{D5CDD505-2E9C-101B-9397-08002B2CF9AE}" pid="3" name="MediaServiceImageTags">
    <vt:lpwstr/>
  </property>
</Properties>
</file>